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64" r:id="rId4"/>
    <p:sldId id="299" r:id="rId5"/>
    <p:sldId id="275" r:id="rId6"/>
    <p:sldId id="300" r:id="rId7"/>
    <p:sldId id="302" r:id="rId8"/>
    <p:sldId id="301" r:id="rId9"/>
    <p:sldId id="304" r:id="rId10"/>
    <p:sldId id="309" r:id="rId11"/>
    <p:sldId id="305" r:id="rId12"/>
    <p:sldId id="306" r:id="rId13"/>
    <p:sldId id="320" r:id="rId14"/>
    <p:sldId id="307" r:id="rId15"/>
    <p:sldId id="310" r:id="rId16"/>
    <p:sldId id="303" r:id="rId17"/>
    <p:sldId id="311" r:id="rId18"/>
    <p:sldId id="312" r:id="rId19"/>
    <p:sldId id="277" r:id="rId20"/>
    <p:sldId id="308" r:id="rId21"/>
    <p:sldId id="276" r:id="rId22"/>
    <p:sldId id="295" r:id="rId23"/>
    <p:sldId id="313" r:id="rId24"/>
    <p:sldId id="314" r:id="rId25"/>
    <p:sldId id="315" r:id="rId26"/>
    <p:sldId id="316" r:id="rId27"/>
    <p:sldId id="317" r:id="rId28"/>
    <p:sldId id="318" r:id="rId29"/>
    <p:sldId id="319" r:id="rId30"/>
    <p:sldId id="273" r:id="rId31"/>
    <p:sldId id="294" r:id="rId32"/>
    <p:sldId id="298" r:id="rId33"/>
    <p:sldId id="261" r:id="rId34"/>
    <p:sldId id="262" r:id="rId35"/>
    <p:sldId id="259" r:id="rId3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45"/>
  </p:normalViewPr>
  <p:slideViewPr>
    <p:cSldViewPr snapToGrid="0" snapToObjects="1">
      <p:cViewPr varScale="1">
        <p:scale>
          <a:sx n="114" d="100"/>
          <a:sy n="114" d="100"/>
        </p:scale>
        <p:origin x="43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871C0B8-FBCD-9748-9470-B8DC590374E4}"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1E6DC-02EE-4F4C-A214-23D651FBEE2C}" type="slidenum">
              <a:rPr lang="en-US" smtClean="0"/>
              <a:t>‹#›</a:t>
            </a:fld>
            <a:endParaRPr lang="en-US"/>
          </a:p>
        </p:txBody>
      </p:sp>
    </p:spTree>
    <p:extLst>
      <p:ext uri="{BB962C8B-B14F-4D97-AF65-F5344CB8AC3E}">
        <p14:creationId xmlns:p14="http://schemas.microsoft.com/office/powerpoint/2010/main" val="432276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71C0B8-FBCD-9748-9470-B8DC590374E4}"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1E6DC-02EE-4F4C-A214-23D651FBEE2C}" type="slidenum">
              <a:rPr lang="en-US" smtClean="0"/>
              <a:t>‹#›</a:t>
            </a:fld>
            <a:endParaRPr lang="en-US"/>
          </a:p>
        </p:txBody>
      </p:sp>
    </p:spTree>
    <p:extLst>
      <p:ext uri="{BB962C8B-B14F-4D97-AF65-F5344CB8AC3E}">
        <p14:creationId xmlns:p14="http://schemas.microsoft.com/office/powerpoint/2010/main" val="1963458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71C0B8-FBCD-9748-9470-B8DC590374E4}"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1E6DC-02EE-4F4C-A214-23D651FBEE2C}" type="slidenum">
              <a:rPr lang="en-US" smtClean="0"/>
              <a:t>‹#›</a:t>
            </a:fld>
            <a:endParaRPr lang="en-US"/>
          </a:p>
        </p:txBody>
      </p:sp>
    </p:spTree>
    <p:extLst>
      <p:ext uri="{BB962C8B-B14F-4D97-AF65-F5344CB8AC3E}">
        <p14:creationId xmlns:p14="http://schemas.microsoft.com/office/powerpoint/2010/main" val="1620331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71C0B8-FBCD-9748-9470-B8DC590374E4}"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1E6DC-02EE-4F4C-A214-23D651FBEE2C}" type="slidenum">
              <a:rPr lang="en-US" smtClean="0"/>
              <a:t>‹#›</a:t>
            </a:fld>
            <a:endParaRPr lang="en-US"/>
          </a:p>
        </p:txBody>
      </p:sp>
    </p:spTree>
    <p:extLst>
      <p:ext uri="{BB962C8B-B14F-4D97-AF65-F5344CB8AC3E}">
        <p14:creationId xmlns:p14="http://schemas.microsoft.com/office/powerpoint/2010/main" val="335470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71C0B8-FBCD-9748-9470-B8DC590374E4}" type="datetimeFigureOut">
              <a:rPr lang="en-US" smtClean="0"/>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1E6DC-02EE-4F4C-A214-23D651FBEE2C}" type="slidenum">
              <a:rPr lang="en-US" smtClean="0"/>
              <a:t>‹#›</a:t>
            </a:fld>
            <a:endParaRPr lang="en-US"/>
          </a:p>
        </p:txBody>
      </p:sp>
    </p:spTree>
    <p:extLst>
      <p:ext uri="{BB962C8B-B14F-4D97-AF65-F5344CB8AC3E}">
        <p14:creationId xmlns:p14="http://schemas.microsoft.com/office/powerpoint/2010/main" val="1105246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71C0B8-FBCD-9748-9470-B8DC590374E4}" type="datetimeFigureOut">
              <a:rPr lang="en-US" smtClean="0"/>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1E6DC-02EE-4F4C-A214-23D651FBEE2C}" type="slidenum">
              <a:rPr lang="en-US" smtClean="0"/>
              <a:t>‹#›</a:t>
            </a:fld>
            <a:endParaRPr lang="en-US"/>
          </a:p>
        </p:txBody>
      </p:sp>
    </p:spTree>
    <p:extLst>
      <p:ext uri="{BB962C8B-B14F-4D97-AF65-F5344CB8AC3E}">
        <p14:creationId xmlns:p14="http://schemas.microsoft.com/office/powerpoint/2010/main" val="13812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71C0B8-FBCD-9748-9470-B8DC590374E4}" type="datetimeFigureOut">
              <a:rPr lang="en-US" smtClean="0"/>
              <a:t>4/7/2020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A1E6DC-02EE-4F4C-A214-23D651FBEE2C}" type="slidenum">
              <a:rPr lang="en-US" smtClean="0"/>
              <a:t>‹#›</a:t>
            </a:fld>
            <a:endParaRPr lang="en-US"/>
          </a:p>
        </p:txBody>
      </p:sp>
    </p:spTree>
    <p:extLst>
      <p:ext uri="{BB962C8B-B14F-4D97-AF65-F5344CB8AC3E}">
        <p14:creationId xmlns:p14="http://schemas.microsoft.com/office/powerpoint/2010/main" val="6639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71C0B8-FBCD-9748-9470-B8DC590374E4}" type="datetimeFigureOut">
              <a:rPr lang="en-US" smtClean="0"/>
              <a:t>4/7/2020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A1E6DC-02EE-4F4C-A214-23D651FBEE2C}" type="slidenum">
              <a:rPr lang="en-US" smtClean="0"/>
              <a:t>‹#›</a:t>
            </a:fld>
            <a:endParaRPr lang="en-US"/>
          </a:p>
        </p:txBody>
      </p:sp>
    </p:spTree>
    <p:extLst>
      <p:ext uri="{BB962C8B-B14F-4D97-AF65-F5344CB8AC3E}">
        <p14:creationId xmlns:p14="http://schemas.microsoft.com/office/powerpoint/2010/main" val="1400702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71C0B8-FBCD-9748-9470-B8DC590374E4}" type="datetimeFigureOut">
              <a:rPr lang="en-US" smtClean="0"/>
              <a:t>4/7/2020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A1E6DC-02EE-4F4C-A214-23D651FBEE2C}" type="slidenum">
              <a:rPr lang="en-US" smtClean="0"/>
              <a:t>‹#›</a:t>
            </a:fld>
            <a:endParaRPr lang="en-US"/>
          </a:p>
        </p:txBody>
      </p:sp>
    </p:spTree>
    <p:extLst>
      <p:ext uri="{BB962C8B-B14F-4D97-AF65-F5344CB8AC3E}">
        <p14:creationId xmlns:p14="http://schemas.microsoft.com/office/powerpoint/2010/main" val="891380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71C0B8-FBCD-9748-9470-B8DC590374E4}" type="datetimeFigureOut">
              <a:rPr lang="en-US" smtClean="0"/>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1E6DC-02EE-4F4C-A214-23D651FBEE2C}" type="slidenum">
              <a:rPr lang="en-US" smtClean="0"/>
              <a:t>‹#›</a:t>
            </a:fld>
            <a:endParaRPr lang="en-US"/>
          </a:p>
        </p:txBody>
      </p:sp>
    </p:spTree>
    <p:extLst>
      <p:ext uri="{BB962C8B-B14F-4D97-AF65-F5344CB8AC3E}">
        <p14:creationId xmlns:p14="http://schemas.microsoft.com/office/powerpoint/2010/main" val="590679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71C0B8-FBCD-9748-9470-B8DC590374E4}" type="datetimeFigureOut">
              <a:rPr lang="en-US" smtClean="0"/>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1E6DC-02EE-4F4C-A214-23D651FBEE2C}" type="slidenum">
              <a:rPr lang="en-US" smtClean="0"/>
              <a:t>‹#›</a:t>
            </a:fld>
            <a:endParaRPr lang="en-US"/>
          </a:p>
        </p:txBody>
      </p:sp>
    </p:spTree>
    <p:extLst>
      <p:ext uri="{BB962C8B-B14F-4D97-AF65-F5344CB8AC3E}">
        <p14:creationId xmlns:p14="http://schemas.microsoft.com/office/powerpoint/2010/main" val="188796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71C0B8-FBCD-9748-9470-B8DC590374E4}" type="datetimeFigureOut">
              <a:rPr lang="en-US" smtClean="0"/>
              <a:t>4/7/2020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A1E6DC-02EE-4F4C-A214-23D651FBEE2C}" type="slidenum">
              <a:rPr lang="en-US" smtClean="0"/>
              <a:t>‹#›</a:t>
            </a:fld>
            <a:endParaRPr lang="en-US"/>
          </a:p>
        </p:txBody>
      </p:sp>
    </p:spTree>
    <p:extLst>
      <p:ext uri="{BB962C8B-B14F-4D97-AF65-F5344CB8AC3E}">
        <p14:creationId xmlns:p14="http://schemas.microsoft.com/office/powerpoint/2010/main" val="1128262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www.intrustcpa.us/"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hyperlink" Target="http://www.integratedpayroll.us/"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t>Alphabet Soup</a:t>
            </a:r>
            <a:br>
              <a:rPr lang="en-US" sz="5400" dirty="0"/>
            </a:br>
            <a:r>
              <a:rPr lang="en-US" sz="5400" dirty="0"/>
              <a:t>PPP / EIDL / ERC</a:t>
            </a:r>
          </a:p>
        </p:txBody>
      </p:sp>
      <p:sp>
        <p:nvSpPr>
          <p:cNvPr id="3" name="Subtitle 2"/>
          <p:cNvSpPr>
            <a:spLocks noGrp="1"/>
          </p:cNvSpPr>
          <p:nvPr>
            <p:ph type="subTitle" idx="1"/>
          </p:nvPr>
        </p:nvSpPr>
        <p:spPr/>
        <p:txBody>
          <a:bodyPr/>
          <a:lstStyle/>
          <a:p>
            <a:r>
              <a:rPr lang="en-US" dirty="0"/>
              <a:t>Webinar – April 7, 2020</a:t>
            </a:r>
          </a:p>
        </p:txBody>
      </p:sp>
      <p:pic>
        <p:nvPicPr>
          <p:cNvPr id="4" name="Picture 3" descr="A picture containing drawing&#10;&#10;Description automatically generated">
            <a:extLst>
              <a:ext uri="{FF2B5EF4-FFF2-40B4-BE49-F238E27FC236}">
                <a16:creationId xmlns:a16="http://schemas.microsoft.com/office/drawing/2014/main" id="{A78D5284-D612-4746-909F-444AF1A1A238}"/>
              </a:ext>
            </a:extLst>
          </p:cNvPr>
          <p:cNvPicPr>
            <a:picLocks noChangeAspect="1"/>
          </p:cNvPicPr>
          <p:nvPr/>
        </p:nvPicPr>
        <p:blipFill>
          <a:blip r:embed="rId3"/>
          <a:stretch>
            <a:fillRect/>
          </a:stretch>
        </p:blipFill>
        <p:spPr>
          <a:xfrm>
            <a:off x="880189" y="5257800"/>
            <a:ext cx="2492524" cy="788438"/>
          </a:xfrm>
          <a:prstGeom prst="rect">
            <a:avLst/>
          </a:prstGeom>
        </p:spPr>
      </p:pic>
    </p:spTree>
    <p:extLst>
      <p:ext uri="{BB962C8B-B14F-4D97-AF65-F5344CB8AC3E}">
        <p14:creationId xmlns:p14="http://schemas.microsoft.com/office/powerpoint/2010/main" val="676956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24000" y="1122362"/>
            <a:ext cx="8973671" cy="4135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3999" y="1122363"/>
            <a:ext cx="10245753" cy="974885"/>
          </a:xfrm>
        </p:spPr>
        <p:txBody>
          <a:bodyPr>
            <a:normAutofit/>
          </a:bodyPr>
          <a:lstStyle/>
          <a:p>
            <a:r>
              <a:rPr lang="en-US" sz="4400" b="1" dirty="0"/>
              <a:t>Payroll Protection Program</a:t>
            </a:r>
          </a:p>
        </p:txBody>
      </p:sp>
      <p:sp>
        <p:nvSpPr>
          <p:cNvPr id="3" name="Subtitle 2"/>
          <p:cNvSpPr>
            <a:spLocks noGrp="1"/>
          </p:cNvSpPr>
          <p:nvPr>
            <p:ph type="subTitle" idx="1"/>
          </p:nvPr>
        </p:nvSpPr>
        <p:spPr>
          <a:xfrm>
            <a:off x="1524000" y="2097248"/>
            <a:ext cx="10245754" cy="3160552"/>
          </a:xfrm>
        </p:spPr>
        <p:txBody>
          <a:bodyPr>
            <a:normAutofit/>
          </a:bodyPr>
          <a:lstStyle/>
          <a:p>
            <a:endParaRPr lang="en-US" dirty="0"/>
          </a:p>
          <a:p>
            <a:endParaRPr lang="en-US" dirty="0"/>
          </a:p>
        </p:txBody>
      </p:sp>
      <p:pic>
        <p:nvPicPr>
          <p:cNvPr id="5" name="Picture 4">
            <a:extLst>
              <a:ext uri="{FF2B5EF4-FFF2-40B4-BE49-F238E27FC236}">
                <a16:creationId xmlns:a16="http://schemas.microsoft.com/office/drawing/2014/main" id="{FDE901F5-5EFB-4F6F-A5A6-66FA69A6F834}"/>
              </a:ext>
            </a:extLst>
          </p:cNvPr>
          <p:cNvPicPr>
            <a:picLocks noChangeAspect="1"/>
          </p:cNvPicPr>
          <p:nvPr/>
        </p:nvPicPr>
        <p:blipFill>
          <a:blip r:embed="rId3"/>
          <a:stretch>
            <a:fillRect/>
          </a:stretch>
        </p:blipFill>
        <p:spPr>
          <a:xfrm>
            <a:off x="2655129" y="2105637"/>
            <a:ext cx="8186244" cy="3014417"/>
          </a:xfrm>
          <a:prstGeom prst="rect">
            <a:avLst/>
          </a:prstGeom>
        </p:spPr>
      </p:pic>
    </p:spTree>
    <p:extLst>
      <p:ext uri="{BB962C8B-B14F-4D97-AF65-F5344CB8AC3E}">
        <p14:creationId xmlns:p14="http://schemas.microsoft.com/office/powerpoint/2010/main" val="3131804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24000" y="1122362"/>
            <a:ext cx="8973671" cy="4135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3999" y="1122363"/>
            <a:ext cx="10245753" cy="974885"/>
          </a:xfrm>
        </p:spPr>
        <p:txBody>
          <a:bodyPr>
            <a:normAutofit fontScale="90000"/>
          </a:bodyPr>
          <a:lstStyle/>
          <a:p>
            <a:r>
              <a:rPr lang="en-US" sz="4400" b="1" dirty="0"/>
              <a:t>Payroll Protection Program – How to Calculate</a:t>
            </a:r>
          </a:p>
        </p:txBody>
      </p:sp>
      <p:sp>
        <p:nvSpPr>
          <p:cNvPr id="3" name="Subtitle 2"/>
          <p:cNvSpPr>
            <a:spLocks noGrp="1"/>
          </p:cNvSpPr>
          <p:nvPr>
            <p:ph type="subTitle" idx="1"/>
          </p:nvPr>
        </p:nvSpPr>
        <p:spPr>
          <a:xfrm>
            <a:off x="1524000" y="2097248"/>
            <a:ext cx="10245754" cy="3160552"/>
          </a:xfrm>
        </p:spPr>
        <p:txBody>
          <a:bodyPr>
            <a:normAutofit lnSpcReduction="10000"/>
          </a:bodyPr>
          <a:lstStyle/>
          <a:p>
            <a:endParaRPr lang="en-US" dirty="0"/>
          </a:p>
          <a:p>
            <a:r>
              <a:rPr lang="en-US" sz="3200" dirty="0"/>
              <a:t>Wages</a:t>
            </a:r>
          </a:p>
          <a:p>
            <a:r>
              <a:rPr lang="en-US" dirty="0"/>
              <a:t>Gross Wages (Don’t use Net Pay)</a:t>
            </a:r>
          </a:p>
          <a:p>
            <a:r>
              <a:rPr lang="en-US" dirty="0"/>
              <a:t>Don’t need to back off employer taxes – Assuming you don’t start with it</a:t>
            </a:r>
          </a:p>
          <a:p>
            <a:r>
              <a:rPr lang="en-US" dirty="0"/>
              <a:t>Cap of the $100,000 per employee</a:t>
            </a:r>
          </a:p>
          <a:p>
            <a:r>
              <a:rPr lang="en-US" dirty="0"/>
              <a:t>12 Months Ended December 31, 2019 or 12 Months ended March 31, 2020</a:t>
            </a:r>
          </a:p>
          <a:p>
            <a:r>
              <a:rPr lang="en-US" dirty="0"/>
              <a:t>Seasonal Calculation – February 15 – June 30, 2019</a:t>
            </a:r>
          </a:p>
          <a:p>
            <a:endParaRPr lang="en-US" dirty="0"/>
          </a:p>
        </p:txBody>
      </p:sp>
    </p:spTree>
    <p:extLst>
      <p:ext uri="{BB962C8B-B14F-4D97-AF65-F5344CB8AC3E}">
        <p14:creationId xmlns:p14="http://schemas.microsoft.com/office/powerpoint/2010/main" val="1734000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A picture containing brush&#10;&#10;Description automatically generated">
            <a:extLst>
              <a:ext uri="{FF2B5EF4-FFF2-40B4-BE49-F238E27FC236}">
                <a16:creationId xmlns:a16="http://schemas.microsoft.com/office/drawing/2014/main" id="{8933C0F2-74EC-4593-A9EE-349C5F8ECDA9}"/>
              </a:ext>
            </a:extLst>
          </p:cNvPr>
          <p:cNvPicPr>
            <a:picLocks noChangeAspect="1"/>
          </p:cNvPicPr>
          <p:nvPr/>
        </p:nvPicPr>
        <p:blipFill>
          <a:blip r:embed="rId3"/>
          <a:stretch>
            <a:fillRect/>
          </a:stretch>
        </p:blipFill>
        <p:spPr>
          <a:xfrm>
            <a:off x="2000250" y="109537"/>
            <a:ext cx="8191500" cy="6638925"/>
          </a:xfrm>
          <a:prstGeom prst="rect">
            <a:avLst/>
          </a:prstGeom>
        </p:spPr>
      </p:pic>
      <p:sp>
        <p:nvSpPr>
          <p:cNvPr id="2" name="Title 1"/>
          <p:cNvSpPr>
            <a:spLocks noGrp="1"/>
          </p:cNvSpPr>
          <p:nvPr>
            <p:ph type="ctrTitle"/>
          </p:nvPr>
        </p:nvSpPr>
        <p:spPr>
          <a:xfrm>
            <a:off x="1523999" y="1122363"/>
            <a:ext cx="10245753" cy="974885"/>
          </a:xfrm>
        </p:spPr>
        <p:txBody>
          <a:bodyPr>
            <a:normAutofit fontScale="90000"/>
          </a:bodyPr>
          <a:lstStyle/>
          <a:p>
            <a:r>
              <a:rPr lang="en-US" sz="4400" b="1" dirty="0"/>
              <a:t>Payroll Protection Program – How to Calculate</a:t>
            </a:r>
          </a:p>
        </p:txBody>
      </p:sp>
      <p:sp>
        <p:nvSpPr>
          <p:cNvPr id="3" name="Subtitle 2"/>
          <p:cNvSpPr>
            <a:spLocks noGrp="1"/>
          </p:cNvSpPr>
          <p:nvPr>
            <p:ph type="subTitle" idx="1"/>
          </p:nvPr>
        </p:nvSpPr>
        <p:spPr>
          <a:xfrm>
            <a:off x="1524000" y="2097248"/>
            <a:ext cx="10245754" cy="3160552"/>
          </a:xfrm>
        </p:spPr>
        <p:txBody>
          <a:bodyPr>
            <a:normAutofit/>
          </a:bodyPr>
          <a:lstStyle/>
          <a:p>
            <a:endParaRPr lang="en-US" dirty="0"/>
          </a:p>
          <a:p>
            <a:r>
              <a:rPr lang="en-US" sz="3200" dirty="0"/>
              <a:t>Employer Retirement</a:t>
            </a:r>
          </a:p>
          <a:p>
            <a:r>
              <a:rPr lang="en-US" sz="3200" dirty="0"/>
              <a:t>Is Employer portion (not employee contributions)</a:t>
            </a:r>
          </a:p>
          <a:p>
            <a:r>
              <a:rPr lang="en-US" sz="3200" dirty="0"/>
              <a:t>Can include Profit sharing (annualized)</a:t>
            </a:r>
          </a:p>
          <a:p>
            <a:r>
              <a:rPr lang="en-US" sz="3200" dirty="0"/>
              <a:t>Most banks are limiting under the per employee cap</a:t>
            </a:r>
            <a:endParaRPr lang="en-US" dirty="0"/>
          </a:p>
          <a:p>
            <a:endParaRPr lang="en-US" dirty="0"/>
          </a:p>
        </p:txBody>
      </p:sp>
    </p:spTree>
    <p:extLst>
      <p:ext uri="{BB962C8B-B14F-4D97-AF65-F5344CB8AC3E}">
        <p14:creationId xmlns:p14="http://schemas.microsoft.com/office/powerpoint/2010/main" val="2754791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24000" y="1122362"/>
            <a:ext cx="8973671" cy="4135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3999" y="1122363"/>
            <a:ext cx="10245753" cy="974885"/>
          </a:xfrm>
        </p:spPr>
        <p:txBody>
          <a:bodyPr>
            <a:normAutofit fontScale="90000"/>
          </a:bodyPr>
          <a:lstStyle/>
          <a:p>
            <a:r>
              <a:rPr lang="en-US" sz="4400" b="1" dirty="0"/>
              <a:t>Payroll Protection Program – How to Calculate</a:t>
            </a:r>
          </a:p>
        </p:txBody>
      </p:sp>
      <p:sp>
        <p:nvSpPr>
          <p:cNvPr id="3" name="Subtitle 2"/>
          <p:cNvSpPr>
            <a:spLocks noGrp="1"/>
          </p:cNvSpPr>
          <p:nvPr>
            <p:ph type="subTitle" idx="1"/>
          </p:nvPr>
        </p:nvSpPr>
        <p:spPr>
          <a:xfrm>
            <a:off x="1524000" y="2097248"/>
            <a:ext cx="10245754" cy="3160552"/>
          </a:xfrm>
        </p:spPr>
        <p:txBody>
          <a:bodyPr>
            <a:normAutofit/>
          </a:bodyPr>
          <a:lstStyle/>
          <a:p>
            <a:endParaRPr lang="en-US" dirty="0"/>
          </a:p>
          <a:p>
            <a:r>
              <a:rPr lang="en-US" sz="3200" dirty="0"/>
              <a:t>Employer Retirement</a:t>
            </a:r>
          </a:p>
          <a:p>
            <a:r>
              <a:rPr lang="en-US" sz="3200" dirty="0"/>
              <a:t>Is Employer portion (not employee contributions)</a:t>
            </a:r>
          </a:p>
          <a:p>
            <a:r>
              <a:rPr lang="en-US" sz="3200" dirty="0"/>
              <a:t>Can include Profit sharing (annualized)</a:t>
            </a:r>
          </a:p>
          <a:p>
            <a:r>
              <a:rPr lang="en-US" sz="3200" dirty="0"/>
              <a:t>UPDATED - Employee cap is only on the cash wages, not non cash benefits</a:t>
            </a:r>
            <a:endParaRPr lang="en-US" dirty="0"/>
          </a:p>
          <a:p>
            <a:endParaRPr lang="en-US" dirty="0"/>
          </a:p>
        </p:txBody>
      </p:sp>
    </p:spTree>
    <p:extLst>
      <p:ext uri="{BB962C8B-B14F-4D97-AF65-F5344CB8AC3E}">
        <p14:creationId xmlns:p14="http://schemas.microsoft.com/office/powerpoint/2010/main" val="190482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24000" y="1122362"/>
            <a:ext cx="8973671" cy="4135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3999" y="1122363"/>
            <a:ext cx="10245753" cy="974885"/>
          </a:xfrm>
        </p:spPr>
        <p:txBody>
          <a:bodyPr>
            <a:normAutofit fontScale="90000"/>
          </a:bodyPr>
          <a:lstStyle/>
          <a:p>
            <a:r>
              <a:rPr lang="en-US" sz="4400" b="1" dirty="0"/>
              <a:t>Payroll Protection Program – How to Calculate</a:t>
            </a:r>
          </a:p>
        </p:txBody>
      </p:sp>
      <p:sp>
        <p:nvSpPr>
          <p:cNvPr id="3" name="Subtitle 2"/>
          <p:cNvSpPr>
            <a:spLocks noGrp="1"/>
          </p:cNvSpPr>
          <p:nvPr>
            <p:ph type="subTitle" idx="1"/>
          </p:nvPr>
        </p:nvSpPr>
        <p:spPr>
          <a:xfrm>
            <a:off x="1524000" y="2097248"/>
            <a:ext cx="10245754" cy="3160552"/>
          </a:xfrm>
        </p:spPr>
        <p:txBody>
          <a:bodyPr>
            <a:normAutofit/>
          </a:bodyPr>
          <a:lstStyle/>
          <a:p>
            <a:endParaRPr lang="en-US" dirty="0"/>
          </a:p>
          <a:p>
            <a:r>
              <a:rPr lang="en-US" sz="3200" dirty="0"/>
              <a:t>Employer Health</a:t>
            </a:r>
          </a:p>
          <a:p>
            <a:r>
              <a:rPr lang="en-US" dirty="0"/>
              <a:t>Need to back out employee portion paid</a:t>
            </a:r>
          </a:p>
          <a:p>
            <a:r>
              <a:rPr lang="en-US" dirty="0"/>
              <a:t>Most Banks are asking for monthly and employee level detail</a:t>
            </a:r>
          </a:p>
          <a:p>
            <a:r>
              <a:rPr lang="en-US" dirty="0"/>
              <a:t>Includes costs provided under a qualifying health plan</a:t>
            </a:r>
          </a:p>
          <a:p>
            <a:endParaRPr lang="en-US" dirty="0"/>
          </a:p>
        </p:txBody>
      </p:sp>
    </p:spTree>
    <p:extLst>
      <p:ext uri="{BB962C8B-B14F-4D97-AF65-F5344CB8AC3E}">
        <p14:creationId xmlns:p14="http://schemas.microsoft.com/office/powerpoint/2010/main" val="2843167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24000" y="1122362"/>
            <a:ext cx="8973671" cy="4135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3999" y="1122363"/>
            <a:ext cx="10245753" cy="974885"/>
          </a:xfrm>
        </p:spPr>
        <p:txBody>
          <a:bodyPr>
            <a:normAutofit/>
          </a:bodyPr>
          <a:lstStyle/>
          <a:p>
            <a:r>
              <a:rPr lang="en-US" sz="4400" b="1" dirty="0"/>
              <a:t>Payroll Protection Program</a:t>
            </a:r>
          </a:p>
        </p:txBody>
      </p:sp>
      <p:sp>
        <p:nvSpPr>
          <p:cNvPr id="3" name="Subtitle 2"/>
          <p:cNvSpPr>
            <a:spLocks noGrp="1"/>
          </p:cNvSpPr>
          <p:nvPr>
            <p:ph type="subTitle" idx="1"/>
          </p:nvPr>
        </p:nvSpPr>
        <p:spPr>
          <a:xfrm>
            <a:off x="1524000" y="2097248"/>
            <a:ext cx="10245754" cy="3160552"/>
          </a:xfrm>
        </p:spPr>
        <p:txBody>
          <a:bodyPr>
            <a:normAutofit/>
          </a:bodyPr>
          <a:lstStyle/>
          <a:p>
            <a:endParaRPr lang="en-US" dirty="0"/>
          </a:p>
          <a:p>
            <a:endParaRPr lang="en-US" dirty="0"/>
          </a:p>
        </p:txBody>
      </p:sp>
      <p:pic>
        <p:nvPicPr>
          <p:cNvPr id="6" name="Picture 5">
            <a:extLst>
              <a:ext uri="{FF2B5EF4-FFF2-40B4-BE49-F238E27FC236}">
                <a16:creationId xmlns:a16="http://schemas.microsoft.com/office/drawing/2014/main" id="{71FDB7FF-6E7E-4A98-8848-53062FAF97AC}"/>
              </a:ext>
            </a:extLst>
          </p:cNvPr>
          <p:cNvPicPr>
            <a:picLocks noChangeAspect="1"/>
          </p:cNvPicPr>
          <p:nvPr/>
        </p:nvPicPr>
        <p:blipFill>
          <a:blip r:embed="rId3"/>
          <a:stretch>
            <a:fillRect/>
          </a:stretch>
        </p:blipFill>
        <p:spPr>
          <a:xfrm>
            <a:off x="2413234" y="1972297"/>
            <a:ext cx="5623420" cy="3285503"/>
          </a:xfrm>
          <a:prstGeom prst="rect">
            <a:avLst/>
          </a:prstGeom>
        </p:spPr>
      </p:pic>
    </p:spTree>
    <p:extLst>
      <p:ext uri="{BB962C8B-B14F-4D97-AF65-F5344CB8AC3E}">
        <p14:creationId xmlns:p14="http://schemas.microsoft.com/office/powerpoint/2010/main" val="267663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24000" y="1122362"/>
            <a:ext cx="8973671" cy="4135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3999" y="1122363"/>
            <a:ext cx="10245753" cy="974885"/>
          </a:xfrm>
        </p:spPr>
        <p:txBody>
          <a:bodyPr>
            <a:normAutofit/>
          </a:bodyPr>
          <a:lstStyle/>
          <a:p>
            <a:r>
              <a:rPr lang="en-US" sz="4400" b="1" dirty="0"/>
              <a:t>Payroll Protection Program – Know Uses</a:t>
            </a:r>
          </a:p>
        </p:txBody>
      </p:sp>
      <p:sp>
        <p:nvSpPr>
          <p:cNvPr id="3" name="Subtitle 2"/>
          <p:cNvSpPr>
            <a:spLocks noGrp="1"/>
          </p:cNvSpPr>
          <p:nvPr>
            <p:ph type="subTitle" idx="1"/>
          </p:nvPr>
        </p:nvSpPr>
        <p:spPr>
          <a:xfrm>
            <a:off x="1524000" y="2097248"/>
            <a:ext cx="10245754" cy="3160552"/>
          </a:xfrm>
        </p:spPr>
        <p:txBody>
          <a:bodyPr>
            <a:normAutofit/>
          </a:bodyPr>
          <a:lstStyle/>
          <a:p>
            <a:endParaRPr lang="en-US" dirty="0"/>
          </a:p>
          <a:p>
            <a:r>
              <a:rPr lang="en-US" dirty="0"/>
              <a:t>Loan First – Forgiven Later</a:t>
            </a:r>
          </a:p>
          <a:p>
            <a:endParaRPr lang="en-US" dirty="0"/>
          </a:p>
          <a:p>
            <a:r>
              <a:rPr lang="en-US" dirty="0"/>
              <a:t>For Forgiveness:</a:t>
            </a:r>
          </a:p>
          <a:p>
            <a:r>
              <a:rPr lang="en-US" dirty="0"/>
              <a:t>At Least 75% for Qualifying Wages 8 Weeks after Loan Funding</a:t>
            </a:r>
          </a:p>
          <a:p>
            <a:r>
              <a:rPr lang="en-US" dirty="0"/>
              <a:t>Up to 25% for other allowable costs</a:t>
            </a:r>
          </a:p>
          <a:p>
            <a:r>
              <a:rPr lang="en-US" dirty="0"/>
              <a:t>Not All or Nothing</a:t>
            </a:r>
          </a:p>
          <a:p>
            <a:endParaRPr lang="en-US" dirty="0"/>
          </a:p>
        </p:txBody>
      </p:sp>
    </p:spTree>
    <p:extLst>
      <p:ext uri="{BB962C8B-B14F-4D97-AF65-F5344CB8AC3E}">
        <p14:creationId xmlns:p14="http://schemas.microsoft.com/office/powerpoint/2010/main" val="224668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24000" y="1122362"/>
            <a:ext cx="8973671" cy="4135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3999" y="1122363"/>
            <a:ext cx="10245753" cy="974885"/>
          </a:xfrm>
        </p:spPr>
        <p:txBody>
          <a:bodyPr>
            <a:normAutofit/>
          </a:bodyPr>
          <a:lstStyle/>
          <a:p>
            <a:r>
              <a:rPr lang="en-US" sz="4400" b="1" dirty="0"/>
              <a:t>Payroll Protection Program</a:t>
            </a:r>
          </a:p>
        </p:txBody>
      </p:sp>
      <p:sp>
        <p:nvSpPr>
          <p:cNvPr id="3" name="Subtitle 2"/>
          <p:cNvSpPr>
            <a:spLocks noGrp="1"/>
          </p:cNvSpPr>
          <p:nvPr>
            <p:ph type="subTitle" idx="1"/>
          </p:nvPr>
        </p:nvSpPr>
        <p:spPr>
          <a:xfrm>
            <a:off x="1524000" y="2097248"/>
            <a:ext cx="10245754" cy="3160552"/>
          </a:xfrm>
        </p:spPr>
        <p:txBody>
          <a:bodyPr>
            <a:normAutofit/>
          </a:bodyPr>
          <a:lstStyle/>
          <a:p>
            <a:endParaRPr lang="en-US" dirty="0"/>
          </a:p>
          <a:p>
            <a:endParaRPr lang="en-US" dirty="0"/>
          </a:p>
        </p:txBody>
      </p:sp>
      <p:pic>
        <p:nvPicPr>
          <p:cNvPr id="5" name="Picture 4">
            <a:extLst>
              <a:ext uri="{FF2B5EF4-FFF2-40B4-BE49-F238E27FC236}">
                <a16:creationId xmlns:a16="http://schemas.microsoft.com/office/drawing/2014/main" id="{56104CFA-FF63-41BA-BADB-08971CF89B3B}"/>
              </a:ext>
            </a:extLst>
          </p:cNvPr>
          <p:cNvPicPr>
            <a:picLocks noChangeAspect="1"/>
          </p:cNvPicPr>
          <p:nvPr/>
        </p:nvPicPr>
        <p:blipFill>
          <a:blip r:embed="rId3"/>
          <a:stretch>
            <a:fillRect/>
          </a:stretch>
        </p:blipFill>
        <p:spPr>
          <a:xfrm>
            <a:off x="2130803" y="2097248"/>
            <a:ext cx="5220802" cy="3569141"/>
          </a:xfrm>
          <a:prstGeom prst="rect">
            <a:avLst/>
          </a:prstGeom>
        </p:spPr>
      </p:pic>
    </p:spTree>
    <p:extLst>
      <p:ext uri="{BB962C8B-B14F-4D97-AF65-F5344CB8AC3E}">
        <p14:creationId xmlns:p14="http://schemas.microsoft.com/office/powerpoint/2010/main" val="4017858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24000" y="1122362"/>
            <a:ext cx="8973671" cy="4135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3999" y="1122363"/>
            <a:ext cx="10245753" cy="974885"/>
          </a:xfrm>
        </p:spPr>
        <p:txBody>
          <a:bodyPr>
            <a:normAutofit/>
          </a:bodyPr>
          <a:lstStyle/>
          <a:p>
            <a:r>
              <a:rPr lang="en-US" sz="4400" b="1" dirty="0"/>
              <a:t>Payroll Protection Program</a:t>
            </a:r>
          </a:p>
        </p:txBody>
      </p:sp>
      <p:sp>
        <p:nvSpPr>
          <p:cNvPr id="3" name="Subtitle 2"/>
          <p:cNvSpPr>
            <a:spLocks noGrp="1"/>
          </p:cNvSpPr>
          <p:nvPr>
            <p:ph type="subTitle" idx="1"/>
          </p:nvPr>
        </p:nvSpPr>
        <p:spPr>
          <a:xfrm>
            <a:off x="1524000" y="2097248"/>
            <a:ext cx="10245754" cy="3160552"/>
          </a:xfrm>
        </p:spPr>
        <p:txBody>
          <a:bodyPr>
            <a:normAutofit/>
          </a:bodyPr>
          <a:lstStyle/>
          <a:p>
            <a:endParaRPr lang="en-US" dirty="0"/>
          </a:p>
          <a:p>
            <a:endParaRPr lang="en-US" dirty="0"/>
          </a:p>
        </p:txBody>
      </p:sp>
      <p:pic>
        <p:nvPicPr>
          <p:cNvPr id="6" name="Picture 5">
            <a:extLst>
              <a:ext uri="{FF2B5EF4-FFF2-40B4-BE49-F238E27FC236}">
                <a16:creationId xmlns:a16="http://schemas.microsoft.com/office/drawing/2014/main" id="{4216FEF2-DB2E-4795-ABEA-61A64EEE4C49}"/>
              </a:ext>
            </a:extLst>
          </p:cNvPr>
          <p:cNvPicPr>
            <a:picLocks noChangeAspect="1"/>
          </p:cNvPicPr>
          <p:nvPr/>
        </p:nvPicPr>
        <p:blipFill>
          <a:blip r:embed="rId3"/>
          <a:stretch>
            <a:fillRect/>
          </a:stretch>
        </p:blipFill>
        <p:spPr>
          <a:xfrm>
            <a:off x="1921080" y="2097248"/>
            <a:ext cx="6764376" cy="2933136"/>
          </a:xfrm>
          <a:prstGeom prst="rect">
            <a:avLst/>
          </a:prstGeom>
        </p:spPr>
      </p:pic>
    </p:spTree>
    <p:extLst>
      <p:ext uri="{BB962C8B-B14F-4D97-AF65-F5344CB8AC3E}">
        <p14:creationId xmlns:p14="http://schemas.microsoft.com/office/powerpoint/2010/main" val="2330150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F8E69727-1E2D-418F-A5E5-EADD818A55CC}"/>
              </a:ext>
            </a:extLst>
          </p:cNvPr>
          <p:cNvPicPr>
            <a:picLocks noChangeAspect="1"/>
          </p:cNvPicPr>
          <p:nvPr/>
        </p:nvPicPr>
        <p:blipFill>
          <a:blip r:embed="rId3"/>
          <a:stretch>
            <a:fillRect/>
          </a:stretch>
        </p:blipFill>
        <p:spPr>
          <a:xfrm>
            <a:off x="1590759" y="463168"/>
            <a:ext cx="7068049" cy="6394832"/>
          </a:xfrm>
          <a:prstGeom prst="rect">
            <a:avLst/>
          </a:prstGeom>
        </p:spPr>
      </p:pic>
    </p:spTree>
    <p:extLst>
      <p:ext uri="{BB962C8B-B14F-4D97-AF65-F5344CB8AC3E}">
        <p14:creationId xmlns:p14="http://schemas.microsoft.com/office/powerpoint/2010/main" val="2553540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39434"/>
            <a:ext cx="9144000" cy="2387600"/>
          </a:xfrm>
        </p:spPr>
        <p:txBody>
          <a:bodyPr>
            <a:normAutofit fontScale="90000"/>
          </a:bodyPr>
          <a:lstStyle/>
          <a:p>
            <a:r>
              <a:rPr lang="en-US" sz="1800" dirty="0"/>
              <a:t>The information on this webinar is general information and should not be viewed as applicable to your individual situation and/or circumstance.  We recommend that if you have questions on your individual situation that you follow up with either your attorney or specific accountant.  </a:t>
            </a:r>
            <a:br>
              <a:rPr lang="en-US" sz="1800" dirty="0"/>
            </a:br>
            <a:br>
              <a:rPr lang="en-US" sz="1800" dirty="0"/>
            </a:br>
            <a:r>
              <a:rPr lang="en-US" sz="1600" dirty="0"/>
              <a:t>Please also understand that the information that we are providing is extremely fluid, is changing on a daily basis, and often getting superseded.  What we present here today may very likely be irrelevant or incorrect tomorrow.  As such, please know that it is only accurate as of today (certainly not going forward) and that even as of today the information is only our best understanding based on how we have reviewed/interpreted the information.</a:t>
            </a:r>
            <a:br>
              <a:rPr lang="en-US" dirty="0"/>
            </a:br>
            <a:endParaRPr lang="en-US" sz="1800" dirty="0"/>
          </a:p>
        </p:txBody>
      </p:sp>
    </p:spTree>
    <p:extLst>
      <p:ext uri="{BB962C8B-B14F-4D97-AF65-F5344CB8AC3E}">
        <p14:creationId xmlns:p14="http://schemas.microsoft.com/office/powerpoint/2010/main" val="2147374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24000" y="1122362"/>
            <a:ext cx="8973671" cy="4135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3999" y="1122363"/>
            <a:ext cx="10245753" cy="974885"/>
          </a:xfrm>
        </p:spPr>
        <p:txBody>
          <a:bodyPr>
            <a:normAutofit/>
          </a:bodyPr>
          <a:lstStyle/>
          <a:p>
            <a:r>
              <a:rPr lang="en-US" sz="4400" b="1" dirty="0"/>
              <a:t>Economic Injury Disaster Loan</a:t>
            </a:r>
          </a:p>
        </p:txBody>
      </p:sp>
      <p:sp>
        <p:nvSpPr>
          <p:cNvPr id="3" name="Subtitle 2"/>
          <p:cNvSpPr>
            <a:spLocks noGrp="1"/>
          </p:cNvSpPr>
          <p:nvPr>
            <p:ph type="subTitle" idx="1"/>
          </p:nvPr>
        </p:nvSpPr>
        <p:spPr>
          <a:xfrm>
            <a:off x="1524000" y="2097248"/>
            <a:ext cx="10245754" cy="3160552"/>
          </a:xfrm>
        </p:spPr>
        <p:txBody>
          <a:bodyPr>
            <a:normAutofit lnSpcReduction="10000"/>
          </a:bodyPr>
          <a:lstStyle/>
          <a:p>
            <a:endParaRPr lang="en-US" dirty="0"/>
          </a:p>
          <a:p>
            <a:r>
              <a:rPr lang="en-US" dirty="0"/>
              <a:t>Everyone assumes the forgivable loan is the best – but having the potential to have a larger loan (albeit repayable) may be the right fit</a:t>
            </a:r>
          </a:p>
          <a:p>
            <a:endParaRPr lang="en-US" dirty="0"/>
          </a:p>
          <a:p>
            <a:r>
              <a:rPr lang="en-US" dirty="0"/>
              <a:t>Standing in Line – program details aren’t out yet.  Are applying to get more information</a:t>
            </a:r>
          </a:p>
          <a:p>
            <a:endParaRPr lang="en-US" dirty="0"/>
          </a:p>
          <a:p>
            <a:r>
              <a:rPr lang="en-US" dirty="0"/>
              <a:t>Confusion related to interplay with the PPP</a:t>
            </a:r>
          </a:p>
        </p:txBody>
      </p:sp>
    </p:spTree>
    <p:extLst>
      <p:ext uri="{BB962C8B-B14F-4D97-AF65-F5344CB8AC3E}">
        <p14:creationId xmlns:p14="http://schemas.microsoft.com/office/powerpoint/2010/main" val="2440879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24000" y="1122362"/>
            <a:ext cx="8973671" cy="4135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3999" y="1122363"/>
            <a:ext cx="10245753" cy="974885"/>
          </a:xfrm>
        </p:spPr>
        <p:txBody>
          <a:bodyPr>
            <a:normAutofit/>
          </a:bodyPr>
          <a:lstStyle/>
          <a:p>
            <a:r>
              <a:rPr lang="en-US" sz="4400" b="1" dirty="0"/>
              <a:t>Business – Economic Injury Disaster Grant</a:t>
            </a:r>
          </a:p>
        </p:txBody>
      </p:sp>
      <p:sp>
        <p:nvSpPr>
          <p:cNvPr id="3" name="Subtitle 2"/>
          <p:cNvSpPr>
            <a:spLocks noGrp="1"/>
          </p:cNvSpPr>
          <p:nvPr>
            <p:ph type="subTitle" idx="1"/>
          </p:nvPr>
        </p:nvSpPr>
        <p:spPr>
          <a:xfrm>
            <a:off x="1524000" y="2097248"/>
            <a:ext cx="10245754" cy="3160552"/>
          </a:xfrm>
        </p:spPr>
        <p:txBody>
          <a:bodyPr>
            <a:normAutofit lnSpcReduction="10000"/>
          </a:bodyPr>
          <a:lstStyle/>
          <a:p>
            <a:pPr lvl="2"/>
            <a:r>
              <a:rPr lang="en-US" sz="2800" dirty="0"/>
              <a:t>Grant of $10k is available</a:t>
            </a:r>
          </a:p>
          <a:p>
            <a:pPr lvl="3"/>
            <a:endParaRPr lang="en-US" sz="2800" dirty="0"/>
          </a:p>
          <a:p>
            <a:pPr lvl="3"/>
            <a:r>
              <a:rPr lang="en-US" sz="2800" dirty="0"/>
              <a:t>$10,000 quick cash advance on an EIDL (within 3 days)</a:t>
            </a:r>
          </a:p>
          <a:p>
            <a:pPr lvl="3"/>
            <a:endParaRPr lang="en-US" sz="2800" dirty="0"/>
          </a:p>
          <a:p>
            <a:pPr lvl="3"/>
            <a:r>
              <a:rPr lang="en-US" sz="2800" dirty="0"/>
              <a:t>Will not need to repay the advance even if denied an EIDL</a:t>
            </a:r>
          </a:p>
          <a:p>
            <a:pPr lvl="3"/>
            <a:endParaRPr lang="en-US" sz="2800" dirty="0"/>
          </a:p>
          <a:p>
            <a:pPr lvl="3"/>
            <a:r>
              <a:rPr lang="en-US" sz="2800" dirty="0"/>
              <a:t>Must have been in operation on 1/31/20</a:t>
            </a:r>
          </a:p>
          <a:p>
            <a:endParaRPr lang="en-US" dirty="0"/>
          </a:p>
        </p:txBody>
      </p:sp>
    </p:spTree>
    <p:extLst>
      <p:ext uri="{BB962C8B-B14F-4D97-AF65-F5344CB8AC3E}">
        <p14:creationId xmlns:p14="http://schemas.microsoft.com/office/powerpoint/2010/main" val="2382664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85769" y="1122362"/>
            <a:ext cx="8973671" cy="4135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85769" y="1112758"/>
            <a:ext cx="10245753" cy="974885"/>
          </a:xfrm>
        </p:spPr>
        <p:txBody>
          <a:bodyPr>
            <a:normAutofit/>
          </a:bodyPr>
          <a:lstStyle/>
          <a:p>
            <a:r>
              <a:rPr lang="en-US" sz="4400" b="1" dirty="0"/>
              <a:t>Business – Employee Retention Credit</a:t>
            </a:r>
          </a:p>
        </p:txBody>
      </p:sp>
      <p:sp>
        <p:nvSpPr>
          <p:cNvPr id="3" name="Subtitle 2"/>
          <p:cNvSpPr>
            <a:spLocks noGrp="1"/>
          </p:cNvSpPr>
          <p:nvPr>
            <p:ph type="subTitle" idx="1"/>
          </p:nvPr>
        </p:nvSpPr>
        <p:spPr>
          <a:xfrm>
            <a:off x="693490" y="2114026"/>
            <a:ext cx="10245754" cy="3160552"/>
          </a:xfrm>
        </p:spPr>
        <p:txBody>
          <a:bodyPr>
            <a:normAutofit lnSpcReduction="10000"/>
          </a:bodyPr>
          <a:lstStyle/>
          <a:p>
            <a:pPr lvl="2"/>
            <a:r>
              <a:rPr lang="en-US" dirty="0"/>
              <a:t>Not available to recipients of paycheck protection program loans</a:t>
            </a:r>
          </a:p>
          <a:p>
            <a:pPr lvl="2"/>
            <a:endParaRPr lang="en-US" u="sng" dirty="0"/>
          </a:p>
          <a:p>
            <a:pPr lvl="2"/>
            <a:r>
              <a:rPr lang="en-US" u="sng" dirty="0"/>
              <a:t>Refundable</a:t>
            </a:r>
            <a:r>
              <a:rPr lang="en-US" dirty="0"/>
              <a:t> payroll tax credit of 50% of first $10k of compensation (+ health benefits) paid during COVID crisis between 3/13/20 and 12/31/20 (effectively an Up To $5,000 per “employee”)</a:t>
            </a:r>
          </a:p>
          <a:p>
            <a:pPr lvl="2"/>
            <a:endParaRPr lang="en-US" dirty="0"/>
          </a:p>
          <a:p>
            <a:pPr lvl="2"/>
            <a:r>
              <a:rPr lang="en-US" dirty="0"/>
              <a:t>Applies to employers whose:</a:t>
            </a:r>
          </a:p>
          <a:p>
            <a:pPr lvl="3"/>
            <a:r>
              <a:rPr lang="en-US" dirty="0"/>
              <a:t>Operations fully or partially suspended due to COVID related shut down order, or</a:t>
            </a:r>
          </a:p>
          <a:p>
            <a:pPr lvl="3"/>
            <a:r>
              <a:rPr lang="en-US" dirty="0"/>
              <a:t>Gross receipts declined by more than 50% when compared to same quarter in previous year</a:t>
            </a:r>
          </a:p>
          <a:p>
            <a:pPr lvl="3"/>
            <a:r>
              <a:rPr lang="en-US" dirty="0"/>
              <a:t>All qualifying wages for an employer with less than 100 FTE for 2019</a:t>
            </a:r>
          </a:p>
          <a:p>
            <a:pPr lvl="2"/>
            <a:endParaRPr lang="en-US" dirty="0"/>
          </a:p>
          <a:p>
            <a:pPr lvl="2"/>
            <a:r>
              <a:rPr lang="en-US" dirty="0"/>
              <a:t>Wages do not include those paid out for ES&amp;FL</a:t>
            </a:r>
          </a:p>
          <a:p>
            <a:pPr lvl="1"/>
            <a:endParaRPr lang="en-US" sz="2400" dirty="0"/>
          </a:p>
        </p:txBody>
      </p:sp>
    </p:spTree>
    <p:extLst>
      <p:ext uri="{BB962C8B-B14F-4D97-AF65-F5344CB8AC3E}">
        <p14:creationId xmlns:p14="http://schemas.microsoft.com/office/powerpoint/2010/main" val="117788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85769" y="1122362"/>
            <a:ext cx="8973671" cy="4135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85769" y="1112758"/>
            <a:ext cx="10245753" cy="974885"/>
          </a:xfrm>
        </p:spPr>
        <p:txBody>
          <a:bodyPr>
            <a:normAutofit/>
          </a:bodyPr>
          <a:lstStyle/>
          <a:p>
            <a:r>
              <a:rPr lang="en-US" sz="4400" b="1" dirty="0"/>
              <a:t>Business – Employee Retention Credit</a:t>
            </a:r>
          </a:p>
        </p:txBody>
      </p:sp>
      <p:pic>
        <p:nvPicPr>
          <p:cNvPr id="5" name="Picture 4">
            <a:extLst>
              <a:ext uri="{FF2B5EF4-FFF2-40B4-BE49-F238E27FC236}">
                <a16:creationId xmlns:a16="http://schemas.microsoft.com/office/drawing/2014/main" id="{01687432-92A4-494A-B5D2-63B4F15897BD}"/>
              </a:ext>
            </a:extLst>
          </p:cNvPr>
          <p:cNvPicPr>
            <a:picLocks noChangeAspect="1"/>
          </p:cNvPicPr>
          <p:nvPr/>
        </p:nvPicPr>
        <p:blipFill>
          <a:blip r:embed="rId3"/>
          <a:stretch>
            <a:fillRect/>
          </a:stretch>
        </p:blipFill>
        <p:spPr>
          <a:xfrm>
            <a:off x="4042959" y="2230255"/>
            <a:ext cx="4106082" cy="3816557"/>
          </a:xfrm>
          <a:prstGeom prst="rect">
            <a:avLst/>
          </a:prstGeom>
        </p:spPr>
      </p:pic>
    </p:spTree>
    <p:extLst>
      <p:ext uri="{BB962C8B-B14F-4D97-AF65-F5344CB8AC3E}">
        <p14:creationId xmlns:p14="http://schemas.microsoft.com/office/powerpoint/2010/main" val="129457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85769" y="1122362"/>
            <a:ext cx="8973671" cy="4135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85769" y="1112758"/>
            <a:ext cx="10245753" cy="974885"/>
          </a:xfrm>
        </p:spPr>
        <p:txBody>
          <a:bodyPr>
            <a:normAutofit/>
          </a:bodyPr>
          <a:lstStyle/>
          <a:p>
            <a:r>
              <a:rPr lang="en-US" sz="4400" b="1" dirty="0"/>
              <a:t>Business – Adding The Pile Up</a:t>
            </a:r>
          </a:p>
        </p:txBody>
      </p:sp>
      <p:sp>
        <p:nvSpPr>
          <p:cNvPr id="3" name="Subtitle 2"/>
          <p:cNvSpPr>
            <a:spLocks noGrp="1"/>
          </p:cNvSpPr>
          <p:nvPr>
            <p:ph type="subTitle" idx="1"/>
          </p:nvPr>
        </p:nvSpPr>
        <p:spPr>
          <a:xfrm>
            <a:off x="693490" y="2114026"/>
            <a:ext cx="10245754" cy="3160552"/>
          </a:xfrm>
        </p:spPr>
        <p:txBody>
          <a:bodyPr>
            <a:normAutofit/>
          </a:bodyPr>
          <a:lstStyle/>
          <a:p>
            <a:pPr lvl="1"/>
            <a:r>
              <a:rPr lang="en-US" sz="2400" dirty="0"/>
              <a:t>EIDL - $10,000</a:t>
            </a:r>
          </a:p>
          <a:p>
            <a:pPr lvl="1"/>
            <a:r>
              <a:rPr lang="en-US" sz="2400" dirty="0"/>
              <a:t>Employee Retention Credit - $73,900</a:t>
            </a:r>
          </a:p>
          <a:p>
            <a:pPr lvl="1"/>
            <a:r>
              <a:rPr lang="en-US" sz="2400" dirty="0"/>
              <a:t>Unemployment – $0</a:t>
            </a:r>
          </a:p>
          <a:p>
            <a:pPr lvl="1"/>
            <a:endParaRPr lang="en-US" sz="2400" dirty="0"/>
          </a:p>
          <a:p>
            <a:pPr lvl="1"/>
            <a:r>
              <a:rPr lang="en-US" sz="2400" dirty="0"/>
              <a:t>Combined $83,900 –</a:t>
            </a:r>
          </a:p>
          <a:p>
            <a:pPr lvl="1"/>
            <a:r>
              <a:rPr lang="en-US" sz="2400" dirty="0"/>
              <a:t>Compared with $133,477</a:t>
            </a:r>
          </a:p>
        </p:txBody>
      </p:sp>
    </p:spTree>
    <p:extLst>
      <p:ext uri="{BB962C8B-B14F-4D97-AF65-F5344CB8AC3E}">
        <p14:creationId xmlns:p14="http://schemas.microsoft.com/office/powerpoint/2010/main" val="3204045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85769" y="1122362"/>
            <a:ext cx="8973671" cy="4135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85769" y="1112758"/>
            <a:ext cx="10245753" cy="974885"/>
          </a:xfrm>
        </p:spPr>
        <p:txBody>
          <a:bodyPr>
            <a:normAutofit/>
          </a:bodyPr>
          <a:lstStyle/>
          <a:p>
            <a:r>
              <a:rPr lang="en-US" sz="4400" b="1" dirty="0"/>
              <a:t>Business – Adding The Pile Up</a:t>
            </a:r>
          </a:p>
        </p:txBody>
      </p:sp>
      <p:sp>
        <p:nvSpPr>
          <p:cNvPr id="3" name="Subtitle 2"/>
          <p:cNvSpPr>
            <a:spLocks noGrp="1"/>
          </p:cNvSpPr>
          <p:nvPr>
            <p:ph type="subTitle" idx="1"/>
          </p:nvPr>
        </p:nvSpPr>
        <p:spPr>
          <a:xfrm>
            <a:off x="693490" y="2114026"/>
            <a:ext cx="10245754" cy="3160552"/>
          </a:xfrm>
        </p:spPr>
        <p:txBody>
          <a:bodyPr>
            <a:normAutofit/>
          </a:bodyPr>
          <a:lstStyle/>
          <a:p>
            <a:pPr lvl="1"/>
            <a:r>
              <a:rPr lang="en-US" sz="2400" dirty="0"/>
              <a:t>EIDL - $10,000</a:t>
            </a:r>
          </a:p>
          <a:p>
            <a:pPr lvl="1"/>
            <a:r>
              <a:rPr lang="en-US" sz="2400" dirty="0"/>
              <a:t>Employee Retention Credit - $73,900</a:t>
            </a:r>
          </a:p>
          <a:p>
            <a:pPr lvl="1"/>
            <a:r>
              <a:rPr lang="en-US" sz="2400" dirty="0"/>
              <a:t>Unemployment – $55,920 (4 weeks)</a:t>
            </a:r>
          </a:p>
          <a:p>
            <a:pPr lvl="1"/>
            <a:endParaRPr lang="en-US" sz="2400" dirty="0"/>
          </a:p>
          <a:p>
            <a:pPr lvl="1"/>
            <a:r>
              <a:rPr lang="en-US" sz="2400" dirty="0"/>
              <a:t>Combined 139,820 – Employer Benefit </a:t>
            </a:r>
          </a:p>
          <a:p>
            <a:pPr lvl="1"/>
            <a:r>
              <a:rPr lang="en-US" sz="2400" dirty="0"/>
              <a:t>Compared with $133,477</a:t>
            </a:r>
          </a:p>
        </p:txBody>
      </p:sp>
    </p:spTree>
    <p:extLst>
      <p:ext uri="{BB962C8B-B14F-4D97-AF65-F5344CB8AC3E}">
        <p14:creationId xmlns:p14="http://schemas.microsoft.com/office/powerpoint/2010/main" val="4139979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85769" y="1122362"/>
            <a:ext cx="8973671" cy="4135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85769" y="1112758"/>
            <a:ext cx="10245753" cy="974885"/>
          </a:xfrm>
        </p:spPr>
        <p:txBody>
          <a:bodyPr>
            <a:normAutofit/>
          </a:bodyPr>
          <a:lstStyle/>
          <a:p>
            <a:r>
              <a:rPr lang="en-US" sz="4400" b="1" dirty="0"/>
              <a:t>Business – Adding The Pile Up</a:t>
            </a:r>
          </a:p>
        </p:txBody>
      </p:sp>
      <p:sp>
        <p:nvSpPr>
          <p:cNvPr id="3" name="Subtitle 2"/>
          <p:cNvSpPr>
            <a:spLocks noGrp="1"/>
          </p:cNvSpPr>
          <p:nvPr>
            <p:ph type="subTitle" idx="1"/>
          </p:nvPr>
        </p:nvSpPr>
        <p:spPr>
          <a:xfrm>
            <a:off x="693490" y="2114026"/>
            <a:ext cx="10245754" cy="3160552"/>
          </a:xfrm>
        </p:spPr>
        <p:txBody>
          <a:bodyPr>
            <a:normAutofit/>
          </a:bodyPr>
          <a:lstStyle/>
          <a:p>
            <a:pPr lvl="1"/>
            <a:r>
              <a:rPr lang="en-US" sz="2400" dirty="0"/>
              <a:t>What if the Stay Home Stay Safe goes longer?</a:t>
            </a:r>
          </a:p>
          <a:p>
            <a:pPr lvl="1"/>
            <a:endParaRPr lang="en-US" sz="2400" dirty="0"/>
          </a:p>
          <a:p>
            <a:pPr lvl="1"/>
            <a:r>
              <a:rPr lang="en-US" sz="2400" dirty="0"/>
              <a:t>Employee feeling they would rather be on unemployment</a:t>
            </a:r>
          </a:p>
          <a:p>
            <a:pPr lvl="1"/>
            <a:endParaRPr lang="en-US" sz="2400" dirty="0"/>
          </a:p>
          <a:p>
            <a:pPr lvl="1"/>
            <a:r>
              <a:rPr lang="en-US" sz="2400" dirty="0"/>
              <a:t>No limit on how the Employee Retention Credit is used</a:t>
            </a:r>
          </a:p>
          <a:p>
            <a:pPr lvl="1"/>
            <a:endParaRPr lang="en-US" sz="2400" dirty="0"/>
          </a:p>
        </p:txBody>
      </p:sp>
    </p:spTree>
    <p:extLst>
      <p:ext uri="{BB962C8B-B14F-4D97-AF65-F5344CB8AC3E}">
        <p14:creationId xmlns:p14="http://schemas.microsoft.com/office/powerpoint/2010/main" val="1246208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A close up of a rock&#10;&#10;Description automatically generated">
            <a:extLst>
              <a:ext uri="{FF2B5EF4-FFF2-40B4-BE49-F238E27FC236}">
                <a16:creationId xmlns:a16="http://schemas.microsoft.com/office/drawing/2014/main" id="{69F4CD25-2332-4188-B3F6-086170D1968F}"/>
              </a:ext>
            </a:extLst>
          </p:cNvPr>
          <p:cNvPicPr>
            <a:picLocks noChangeAspect="1"/>
          </p:cNvPicPr>
          <p:nvPr/>
        </p:nvPicPr>
        <p:blipFill>
          <a:blip r:embed="rId3"/>
          <a:stretch>
            <a:fillRect/>
          </a:stretch>
        </p:blipFill>
        <p:spPr>
          <a:xfrm>
            <a:off x="8095860" y="1380276"/>
            <a:ext cx="3819332" cy="2342169"/>
          </a:xfrm>
          <a:prstGeom prst="rect">
            <a:avLst/>
          </a:prstGeom>
        </p:spPr>
      </p:pic>
      <p:pic>
        <p:nvPicPr>
          <p:cNvPr id="13" name="Picture 12" descr="A close up of a rock&#10;&#10;Description automatically generated">
            <a:extLst>
              <a:ext uri="{FF2B5EF4-FFF2-40B4-BE49-F238E27FC236}">
                <a16:creationId xmlns:a16="http://schemas.microsoft.com/office/drawing/2014/main" id="{33DAC693-7B9B-42AA-A95B-0C92856900F6}"/>
              </a:ext>
            </a:extLst>
          </p:cNvPr>
          <p:cNvPicPr>
            <a:picLocks noChangeAspect="1"/>
          </p:cNvPicPr>
          <p:nvPr/>
        </p:nvPicPr>
        <p:blipFill>
          <a:blip r:embed="rId3"/>
          <a:stretch>
            <a:fillRect/>
          </a:stretch>
        </p:blipFill>
        <p:spPr>
          <a:xfrm>
            <a:off x="1601773" y="2112245"/>
            <a:ext cx="3119518" cy="1913015"/>
          </a:xfrm>
          <a:prstGeom prst="rect">
            <a:avLst/>
          </a:prstGeom>
        </p:spPr>
      </p:pic>
      <p:pic>
        <p:nvPicPr>
          <p:cNvPr id="7" name="Picture 6" descr="A close up of a rock&#10;&#10;Description automatically generated">
            <a:extLst>
              <a:ext uri="{FF2B5EF4-FFF2-40B4-BE49-F238E27FC236}">
                <a16:creationId xmlns:a16="http://schemas.microsoft.com/office/drawing/2014/main" id="{EC9B9923-9BE1-4017-A33A-685E22F917F7}"/>
              </a:ext>
            </a:extLst>
          </p:cNvPr>
          <p:cNvPicPr>
            <a:picLocks noChangeAspect="1"/>
          </p:cNvPicPr>
          <p:nvPr/>
        </p:nvPicPr>
        <p:blipFill>
          <a:blip r:embed="rId4"/>
          <a:stretch>
            <a:fillRect/>
          </a:stretch>
        </p:blipFill>
        <p:spPr>
          <a:xfrm>
            <a:off x="365333" y="1342406"/>
            <a:ext cx="2354083" cy="1509683"/>
          </a:xfrm>
          <a:prstGeom prst="rect">
            <a:avLst/>
          </a:prstGeom>
        </p:spPr>
      </p:pic>
      <p:pic>
        <p:nvPicPr>
          <p:cNvPr id="6" name="Picture 5" descr="A close up of a rock&#10;&#10;Description automatically generated">
            <a:extLst>
              <a:ext uri="{FF2B5EF4-FFF2-40B4-BE49-F238E27FC236}">
                <a16:creationId xmlns:a16="http://schemas.microsoft.com/office/drawing/2014/main" id="{616CB0EE-B13B-42FC-88C3-A4102B866E6B}"/>
              </a:ext>
            </a:extLst>
          </p:cNvPr>
          <p:cNvPicPr>
            <a:picLocks noChangeAspect="1"/>
          </p:cNvPicPr>
          <p:nvPr/>
        </p:nvPicPr>
        <p:blipFill>
          <a:blip r:embed="rId4"/>
          <a:stretch>
            <a:fillRect/>
          </a:stretch>
        </p:blipFill>
        <p:spPr>
          <a:xfrm>
            <a:off x="7027360" y="1262840"/>
            <a:ext cx="1841238" cy="1180794"/>
          </a:xfrm>
          <a:prstGeom prst="rect">
            <a:avLst/>
          </a:prstGeom>
        </p:spPr>
      </p:pic>
      <p:pic>
        <p:nvPicPr>
          <p:cNvPr id="9" name="Picture 8" descr="A close up of a rock&#10;&#10;Description automatically generated">
            <a:extLst>
              <a:ext uri="{FF2B5EF4-FFF2-40B4-BE49-F238E27FC236}">
                <a16:creationId xmlns:a16="http://schemas.microsoft.com/office/drawing/2014/main" id="{9F44AD16-046B-42D6-9409-3D1D9B592374}"/>
              </a:ext>
            </a:extLst>
          </p:cNvPr>
          <p:cNvPicPr>
            <a:picLocks noChangeAspect="1"/>
          </p:cNvPicPr>
          <p:nvPr/>
        </p:nvPicPr>
        <p:blipFill>
          <a:blip r:embed="rId4"/>
          <a:stretch>
            <a:fillRect/>
          </a:stretch>
        </p:blipFill>
        <p:spPr>
          <a:xfrm>
            <a:off x="4575668" y="4318107"/>
            <a:ext cx="3634420" cy="2330769"/>
          </a:xfrm>
          <a:prstGeom prst="rect">
            <a:avLst/>
          </a:prstGeom>
        </p:spPr>
      </p:pic>
      <p:pic>
        <p:nvPicPr>
          <p:cNvPr id="10" name="Picture 9" descr="A close up of a rock&#10;&#10;Description automatically generated">
            <a:extLst>
              <a:ext uri="{FF2B5EF4-FFF2-40B4-BE49-F238E27FC236}">
                <a16:creationId xmlns:a16="http://schemas.microsoft.com/office/drawing/2014/main" id="{914BE91A-A994-4C48-B376-E7C1BBD88A60}"/>
              </a:ext>
            </a:extLst>
          </p:cNvPr>
          <p:cNvPicPr>
            <a:picLocks noChangeAspect="1"/>
          </p:cNvPicPr>
          <p:nvPr/>
        </p:nvPicPr>
        <p:blipFill>
          <a:blip r:embed="rId3"/>
          <a:stretch>
            <a:fillRect/>
          </a:stretch>
        </p:blipFill>
        <p:spPr>
          <a:xfrm>
            <a:off x="3626033" y="5483492"/>
            <a:ext cx="1191673" cy="730782"/>
          </a:xfrm>
          <a:prstGeom prst="rect">
            <a:avLst/>
          </a:prstGeom>
        </p:spPr>
      </p:pic>
    </p:spTree>
    <p:extLst>
      <p:ext uri="{BB962C8B-B14F-4D97-AF65-F5344CB8AC3E}">
        <p14:creationId xmlns:p14="http://schemas.microsoft.com/office/powerpoint/2010/main" val="2068749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85769" y="1122362"/>
            <a:ext cx="8973671" cy="4135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85769" y="1112758"/>
            <a:ext cx="10245753" cy="974885"/>
          </a:xfrm>
        </p:spPr>
        <p:txBody>
          <a:bodyPr>
            <a:normAutofit/>
          </a:bodyPr>
          <a:lstStyle/>
          <a:p>
            <a:r>
              <a:rPr lang="en-US" sz="4400" b="1" dirty="0"/>
              <a:t>Business – One More Example</a:t>
            </a:r>
          </a:p>
        </p:txBody>
      </p:sp>
      <p:sp>
        <p:nvSpPr>
          <p:cNvPr id="3" name="Subtitle 2"/>
          <p:cNvSpPr>
            <a:spLocks noGrp="1"/>
          </p:cNvSpPr>
          <p:nvPr>
            <p:ph type="subTitle" idx="1"/>
          </p:nvPr>
        </p:nvSpPr>
        <p:spPr>
          <a:xfrm>
            <a:off x="693490" y="2114026"/>
            <a:ext cx="10245754" cy="3160552"/>
          </a:xfrm>
        </p:spPr>
        <p:txBody>
          <a:bodyPr>
            <a:normAutofit/>
          </a:bodyPr>
          <a:lstStyle/>
          <a:p>
            <a:pPr lvl="1"/>
            <a:r>
              <a:rPr lang="en-US" sz="2400" dirty="0"/>
              <a:t>EIDL - $10,000</a:t>
            </a:r>
          </a:p>
          <a:p>
            <a:pPr lvl="1"/>
            <a:r>
              <a:rPr lang="en-US" sz="2400" dirty="0"/>
              <a:t>Employee Retention Credit - $10,000 (2 Employees @ $36,000 each)</a:t>
            </a:r>
          </a:p>
          <a:p>
            <a:pPr lvl="1"/>
            <a:r>
              <a:rPr lang="en-US" sz="2400" dirty="0"/>
              <a:t>Unemployment – $0</a:t>
            </a:r>
          </a:p>
          <a:p>
            <a:pPr lvl="1"/>
            <a:endParaRPr lang="en-US" sz="2400" dirty="0"/>
          </a:p>
          <a:p>
            <a:pPr lvl="1"/>
            <a:r>
              <a:rPr lang="en-US" sz="2400" dirty="0"/>
              <a:t>Combined $20,000</a:t>
            </a:r>
          </a:p>
          <a:p>
            <a:pPr lvl="1"/>
            <a:r>
              <a:rPr lang="en-US" sz="2400" dirty="0"/>
              <a:t>Compared with $15,000</a:t>
            </a:r>
          </a:p>
        </p:txBody>
      </p:sp>
    </p:spTree>
    <p:extLst>
      <p:ext uri="{BB962C8B-B14F-4D97-AF65-F5344CB8AC3E}">
        <p14:creationId xmlns:p14="http://schemas.microsoft.com/office/powerpoint/2010/main" val="1108882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85769" y="1122362"/>
            <a:ext cx="8973671" cy="4135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85769" y="1112758"/>
            <a:ext cx="10245753" cy="974885"/>
          </a:xfrm>
        </p:spPr>
        <p:txBody>
          <a:bodyPr>
            <a:normAutofit/>
          </a:bodyPr>
          <a:lstStyle/>
          <a:p>
            <a:r>
              <a:rPr lang="en-US" sz="4400" b="1" dirty="0"/>
              <a:t>Business – One More Example</a:t>
            </a:r>
          </a:p>
        </p:txBody>
      </p:sp>
      <p:sp>
        <p:nvSpPr>
          <p:cNvPr id="3" name="Subtitle 2"/>
          <p:cNvSpPr>
            <a:spLocks noGrp="1"/>
          </p:cNvSpPr>
          <p:nvPr>
            <p:ph type="subTitle" idx="1"/>
          </p:nvPr>
        </p:nvSpPr>
        <p:spPr>
          <a:xfrm>
            <a:off x="693490" y="2114026"/>
            <a:ext cx="10245754" cy="3160552"/>
          </a:xfrm>
        </p:spPr>
        <p:txBody>
          <a:bodyPr>
            <a:normAutofit/>
          </a:bodyPr>
          <a:lstStyle/>
          <a:p>
            <a:pPr lvl="1"/>
            <a:r>
              <a:rPr lang="en-US" sz="2400" dirty="0"/>
              <a:t>EIDL - $10,000</a:t>
            </a:r>
          </a:p>
          <a:p>
            <a:pPr lvl="1"/>
            <a:r>
              <a:rPr lang="en-US" sz="2400" dirty="0"/>
              <a:t>Employee Retention Credit - $0</a:t>
            </a:r>
          </a:p>
          <a:p>
            <a:pPr lvl="1"/>
            <a:r>
              <a:rPr lang="en-US" sz="2400" dirty="0"/>
              <a:t>Unemployment – $0</a:t>
            </a:r>
          </a:p>
          <a:p>
            <a:pPr lvl="1"/>
            <a:endParaRPr lang="en-US" sz="2400" dirty="0"/>
          </a:p>
          <a:p>
            <a:pPr lvl="1"/>
            <a:r>
              <a:rPr lang="en-US" sz="2400" dirty="0"/>
              <a:t>Combined $10,000</a:t>
            </a:r>
          </a:p>
          <a:p>
            <a:pPr lvl="1"/>
            <a:r>
              <a:rPr lang="en-US" sz="2400" dirty="0"/>
              <a:t>Compared with $0</a:t>
            </a:r>
          </a:p>
        </p:txBody>
      </p:sp>
    </p:spTree>
    <p:extLst>
      <p:ext uri="{BB962C8B-B14F-4D97-AF65-F5344CB8AC3E}">
        <p14:creationId xmlns:p14="http://schemas.microsoft.com/office/powerpoint/2010/main" val="2465683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24000" y="1122362"/>
            <a:ext cx="8973671" cy="4135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974885"/>
          </a:xfrm>
        </p:spPr>
        <p:txBody>
          <a:bodyPr>
            <a:normAutofit/>
          </a:bodyPr>
          <a:lstStyle/>
          <a:p>
            <a:r>
              <a:rPr lang="en-US" sz="4400" b="1" dirty="0"/>
              <a:t>General Update</a:t>
            </a:r>
          </a:p>
        </p:txBody>
      </p:sp>
      <p:sp>
        <p:nvSpPr>
          <p:cNvPr id="3" name="Subtitle 2"/>
          <p:cNvSpPr>
            <a:spLocks noGrp="1"/>
          </p:cNvSpPr>
          <p:nvPr>
            <p:ph type="subTitle" idx="1"/>
          </p:nvPr>
        </p:nvSpPr>
        <p:spPr>
          <a:xfrm>
            <a:off x="1524000" y="2097248"/>
            <a:ext cx="9144000" cy="3160552"/>
          </a:xfrm>
        </p:spPr>
        <p:txBody>
          <a:bodyPr/>
          <a:lstStyle/>
          <a:p>
            <a:pPr lvl="0"/>
            <a:endParaRPr lang="en-US" dirty="0"/>
          </a:p>
          <a:p>
            <a:pPr lvl="0"/>
            <a:r>
              <a:rPr lang="en-US" dirty="0"/>
              <a:t>Recovery Rebate Credit</a:t>
            </a:r>
          </a:p>
          <a:p>
            <a:pPr lvl="0"/>
            <a:r>
              <a:rPr lang="en-US" dirty="0"/>
              <a:t>Business Incentive Roll Out</a:t>
            </a:r>
          </a:p>
          <a:p>
            <a:r>
              <a:rPr lang="en-US" dirty="0"/>
              <a:t>Unemployment</a:t>
            </a:r>
          </a:p>
          <a:p>
            <a:r>
              <a:rPr lang="en-US" dirty="0"/>
              <a:t>Emergency Family/Sick Leave</a:t>
            </a:r>
          </a:p>
          <a:p>
            <a:endParaRPr lang="en-US" dirty="0"/>
          </a:p>
        </p:txBody>
      </p:sp>
    </p:spTree>
    <p:extLst>
      <p:ext uri="{BB962C8B-B14F-4D97-AF65-F5344CB8AC3E}">
        <p14:creationId xmlns:p14="http://schemas.microsoft.com/office/powerpoint/2010/main" val="4286228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24000" y="1122362"/>
            <a:ext cx="8973671" cy="4135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3999" y="1122363"/>
            <a:ext cx="10245753" cy="974885"/>
          </a:xfrm>
        </p:spPr>
        <p:txBody>
          <a:bodyPr>
            <a:normAutofit/>
          </a:bodyPr>
          <a:lstStyle/>
          <a:p>
            <a:r>
              <a:rPr lang="en-US" sz="4400" b="1" dirty="0"/>
              <a:t>Unemployment</a:t>
            </a:r>
          </a:p>
        </p:txBody>
      </p:sp>
      <p:sp>
        <p:nvSpPr>
          <p:cNvPr id="3" name="Subtitle 2"/>
          <p:cNvSpPr>
            <a:spLocks noGrp="1"/>
          </p:cNvSpPr>
          <p:nvPr>
            <p:ph type="subTitle" idx="1"/>
          </p:nvPr>
        </p:nvSpPr>
        <p:spPr>
          <a:xfrm>
            <a:off x="1524000" y="2097248"/>
            <a:ext cx="10245754" cy="3160552"/>
          </a:xfrm>
        </p:spPr>
        <p:txBody>
          <a:bodyPr>
            <a:normAutofit/>
          </a:bodyPr>
          <a:lstStyle/>
          <a:p>
            <a:pPr lvl="0"/>
            <a:endParaRPr lang="en-US" dirty="0"/>
          </a:p>
          <a:p>
            <a:pPr lvl="0"/>
            <a:r>
              <a:rPr lang="en-US" dirty="0"/>
              <a:t>SOM – Self Employed Still not available</a:t>
            </a:r>
            <a:endParaRPr lang="en-US" sz="2000" dirty="0"/>
          </a:p>
          <a:p>
            <a:pPr lvl="1"/>
            <a:endParaRPr lang="en-US" dirty="0"/>
          </a:p>
          <a:p>
            <a:r>
              <a:rPr lang="en-US" dirty="0"/>
              <a:t>State stilling figuring out how to work through the CARES Act</a:t>
            </a:r>
          </a:p>
          <a:p>
            <a:endParaRPr lang="en-US" dirty="0"/>
          </a:p>
          <a:p>
            <a:r>
              <a:rPr lang="en-US" dirty="0"/>
              <a:t>State benefit ($362 max + $600)</a:t>
            </a:r>
          </a:p>
          <a:p>
            <a:endParaRPr lang="en-US" dirty="0"/>
          </a:p>
        </p:txBody>
      </p:sp>
    </p:spTree>
    <p:extLst>
      <p:ext uri="{BB962C8B-B14F-4D97-AF65-F5344CB8AC3E}">
        <p14:creationId xmlns:p14="http://schemas.microsoft.com/office/powerpoint/2010/main" val="467678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85769" y="1122362"/>
            <a:ext cx="8973671" cy="4135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85769" y="1112758"/>
            <a:ext cx="10245753" cy="974885"/>
          </a:xfrm>
        </p:spPr>
        <p:txBody>
          <a:bodyPr>
            <a:normAutofit/>
          </a:bodyPr>
          <a:lstStyle/>
          <a:p>
            <a:r>
              <a:rPr lang="en-US" sz="4400" b="1" dirty="0"/>
              <a:t>Looking Ahead</a:t>
            </a:r>
          </a:p>
        </p:txBody>
      </p:sp>
      <p:sp>
        <p:nvSpPr>
          <p:cNvPr id="3" name="Subtitle 2"/>
          <p:cNvSpPr>
            <a:spLocks noGrp="1"/>
          </p:cNvSpPr>
          <p:nvPr>
            <p:ph type="subTitle" idx="1"/>
          </p:nvPr>
        </p:nvSpPr>
        <p:spPr>
          <a:xfrm>
            <a:off x="693490" y="2114026"/>
            <a:ext cx="10245754" cy="3160552"/>
          </a:xfrm>
        </p:spPr>
        <p:txBody>
          <a:bodyPr>
            <a:normAutofit/>
          </a:bodyPr>
          <a:lstStyle/>
          <a:p>
            <a:r>
              <a:rPr lang="en-US" dirty="0"/>
              <a:t>We are going to continue these seminars each Tuesday at 1PM.  May be new information, may be further guidance on the key items, may be deeper dives into the programs that seem to be rising to the surface</a:t>
            </a:r>
          </a:p>
          <a:p>
            <a:pPr lvl="0"/>
            <a:endParaRPr lang="en-US" dirty="0"/>
          </a:p>
          <a:p>
            <a:r>
              <a:rPr lang="en-US" dirty="0"/>
              <a:t>Check our website for continued updated information</a:t>
            </a:r>
          </a:p>
          <a:p>
            <a:pPr lvl="0"/>
            <a:r>
              <a:rPr lang="en-US" dirty="0">
                <a:hlinkClick r:id="rId3"/>
              </a:rPr>
              <a:t>www.intrustcpa.us</a:t>
            </a:r>
            <a:endParaRPr lang="en-US" dirty="0"/>
          </a:p>
          <a:p>
            <a:pPr lvl="0"/>
            <a:r>
              <a:rPr lang="en-US" dirty="0">
                <a:hlinkClick r:id="rId4"/>
              </a:rPr>
              <a:t>www.integratedpayroll.us</a:t>
            </a:r>
            <a:endParaRPr lang="en-US" dirty="0"/>
          </a:p>
          <a:p>
            <a:pPr lvl="0"/>
            <a:endParaRPr lang="en-US" dirty="0"/>
          </a:p>
          <a:p>
            <a:pPr lvl="0"/>
            <a:endParaRPr lang="en-US" dirty="0"/>
          </a:p>
        </p:txBody>
      </p:sp>
    </p:spTree>
    <p:extLst>
      <p:ext uri="{BB962C8B-B14F-4D97-AF65-F5344CB8AC3E}">
        <p14:creationId xmlns:p14="http://schemas.microsoft.com/office/powerpoint/2010/main" val="3125479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85769" y="1122362"/>
            <a:ext cx="8973671" cy="4135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93490" y="1139141"/>
            <a:ext cx="10245754" cy="4135437"/>
          </a:xfrm>
        </p:spPr>
        <p:txBody>
          <a:bodyPr>
            <a:normAutofit/>
          </a:bodyPr>
          <a:lstStyle/>
          <a:p>
            <a:pPr lvl="0"/>
            <a:endParaRPr lang="en-US" dirty="0"/>
          </a:p>
          <a:p>
            <a:pPr lvl="0"/>
            <a:r>
              <a:rPr lang="en-US" sz="13800" dirty="0"/>
              <a:t>THANK YOU</a:t>
            </a:r>
          </a:p>
        </p:txBody>
      </p:sp>
    </p:spTree>
    <p:extLst>
      <p:ext uri="{BB962C8B-B14F-4D97-AF65-F5344CB8AC3E}">
        <p14:creationId xmlns:p14="http://schemas.microsoft.com/office/powerpoint/2010/main" val="2482248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24000" y="1122362"/>
            <a:ext cx="8973671" cy="4135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69876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24000" y="1122362"/>
            <a:ext cx="8973671" cy="4135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702163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24000" y="1122363"/>
            <a:ext cx="8973671" cy="3927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916169"/>
            <a:ext cx="9144000" cy="2387600"/>
          </a:xfrm>
        </p:spPr>
        <p:txBody>
          <a:bodyPr/>
          <a:lstStyle/>
          <a:p>
            <a:endParaRPr lang="en-US" dirty="0"/>
          </a:p>
        </p:txBody>
      </p:sp>
      <p:sp>
        <p:nvSpPr>
          <p:cNvPr id="3" name="Subtitle 2"/>
          <p:cNvSpPr>
            <a:spLocks noGrp="1"/>
          </p:cNvSpPr>
          <p:nvPr>
            <p:ph type="subTitle" idx="1"/>
          </p:nvPr>
        </p:nvSpPr>
        <p:spPr>
          <a:xfrm>
            <a:off x="1524000" y="3395844"/>
            <a:ext cx="9144000" cy="1385881"/>
          </a:xfrm>
        </p:spPr>
        <p:txBody>
          <a:bodyPr/>
          <a:lstStyle/>
          <a:p>
            <a:endParaRPr lang="en-US" dirty="0"/>
          </a:p>
        </p:txBody>
      </p:sp>
    </p:spTree>
    <p:extLst>
      <p:ext uri="{BB962C8B-B14F-4D97-AF65-F5344CB8AC3E}">
        <p14:creationId xmlns:p14="http://schemas.microsoft.com/office/powerpoint/2010/main" val="341208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097248"/>
            <a:ext cx="4809688" cy="3160552"/>
          </a:xfrm>
        </p:spPr>
        <p:txBody>
          <a:bodyPr>
            <a:normAutofit/>
          </a:bodyPr>
          <a:lstStyle/>
          <a:p>
            <a:endParaRPr lang="en-US" dirty="0"/>
          </a:p>
          <a:p>
            <a:endParaRPr lang="en-US" dirty="0"/>
          </a:p>
        </p:txBody>
      </p:sp>
      <p:pic>
        <p:nvPicPr>
          <p:cNvPr id="16" name="Picture 15" descr="A picture containing drawing&#10;&#10;Description automatically generated">
            <a:extLst>
              <a:ext uri="{FF2B5EF4-FFF2-40B4-BE49-F238E27FC236}">
                <a16:creationId xmlns:a16="http://schemas.microsoft.com/office/drawing/2014/main" id="{88A4A13C-F94C-47DA-A1A8-88691630AE62}"/>
              </a:ext>
            </a:extLst>
          </p:cNvPr>
          <p:cNvPicPr>
            <a:picLocks noChangeAspect="1"/>
          </p:cNvPicPr>
          <p:nvPr/>
        </p:nvPicPr>
        <p:blipFill>
          <a:blip r:embed="rId3"/>
          <a:stretch>
            <a:fillRect/>
          </a:stretch>
        </p:blipFill>
        <p:spPr>
          <a:xfrm>
            <a:off x="2428551" y="1333500"/>
            <a:ext cx="7275286" cy="3924300"/>
          </a:xfrm>
          <a:prstGeom prst="rect">
            <a:avLst/>
          </a:prstGeom>
        </p:spPr>
      </p:pic>
    </p:spTree>
    <p:extLst>
      <p:ext uri="{BB962C8B-B14F-4D97-AF65-F5344CB8AC3E}">
        <p14:creationId xmlns:p14="http://schemas.microsoft.com/office/powerpoint/2010/main" val="2463749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24000" y="1122362"/>
            <a:ext cx="8973671" cy="4135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3999" y="1122363"/>
            <a:ext cx="10245753" cy="974885"/>
          </a:xfrm>
        </p:spPr>
        <p:txBody>
          <a:bodyPr>
            <a:normAutofit/>
          </a:bodyPr>
          <a:lstStyle/>
          <a:p>
            <a:r>
              <a:rPr lang="en-US" sz="4400" b="1" dirty="0"/>
              <a:t>Business Incentives</a:t>
            </a:r>
          </a:p>
        </p:txBody>
      </p:sp>
      <p:pic>
        <p:nvPicPr>
          <p:cNvPr id="7" name="Picture 6" descr="A close up of a rock&#10;&#10;Description automatically generated">
            <a:extLst>
              <a:ext uri="{FF2B5EF4-FFF2-40B4-BE49-F238E27FC236}">
                <a16:creationId xmlns:a16="http://schemas.microsoft.com/office/drawing/2014/main" id="{EC9B9923-9BE1-4017-A33A-685E22F917F7}"/>
              </a:ext>
            </a:extLst>
          </p:cNvPr>
          <p:cNvPicPr>
            <a:picLocks noChangeAspect="1"/>
          </p:cNvPicPr>
          <p:nvPr/>
        </p:nvPicPr>
        <p:blipFill>
          <a:blip r:embed="rId3"/>
          <a:stretch>
            <a:fillRect/>
          </a:stretch>
        </p:blipFill>
        <p:spPr>
          <a:xfrm>
            <a:off x="1523438" y="2410997"/>
            <a:ext cx="3139474" cy="2013358"/>
          </a:xfrm>
          <a:prstGeom prst="rect">
            <a:avLst/>
          </a:prstGeom>
        </p:spPr>
      </p:pic>
      <p:pic>
        <p:nvPicPr>
          <p:cNvPr id="9" name="Picture 8" descr="A close up of a rock&#10;&#10;Description automatically generated">
            <a:extLst>
              <a:ext uri="{FF2B5EF4-FFF2-40B4-BE49-F238E27FC236}">
                <a16:creationId xmlns:a16="http://schemas.microsoft.com/office/drawing/2014/main" id="{B85CF035-9191-4F9F-9990-8740CAE10A1D}"/>
              </a:ext>
            </a:extLst>
          </p:cNvPr>
          <p:cNvPicPr>
            <a:picLocks noChangeAspect="1"/>
          </p:cNvPicPr>
          <p:nvPr/>
        </p:nvPicPr>
        <p:blipFill>
          <a:blip r:embed="rId4"/>
          <a:stretch>
            <a:fillRect/>
          </a:stretch>
        </p:blipFill>
        <p:spPr>
          <a:xfrm>
            <a:off x="4600249" y="2374617"/>
            <a:ext cx="2373508" cy="2373508"/>
          </a:xfrm>
          <a:prstGeom prst="rect">
            <a:avLst/>
          </a:prstGeom>
        </p:spPr>
      </p:pic>
      <p:pic>
        <p:nvPicPr>
          <p:cNvPr id="10" name="Picture 9" descr="A close up of a rock&#10;&#10;Description automatically generated">
            <a:extLst>
              <a:ext uri="{FF2B5EF4-FFF2-40B4-BE49-F238E27FC236}">
                <a16:creationId xmlns:a16="http://schemas.microsoft.com/office/drawing/2014/main" id="{42BA0CE7-B81E-4AEC-A364-10EA9AC6F754}"/>
              </a:ext>
            </a:extLst>
          </p:cNvPr>
          <p:cNvPicPr>
            <a:picLocks noChangeAspect="1"/>
          </p:cNvPicPr>
          <p:nvPr/>
        </p:nvPicPr>
        <p:blipFill>
          <a:blip r:embed="rId4"/>
          <a:stretch>
            <a:fillRect/>
          </a:stretch>
        </p:blipFill>
        <p:spPr>
          <a:xfrm>
            <a:off x="6769339" y="2885927"/>
            <a:ext cx="1829559" cy="1829559"/>
          </a:xfrm>
          <a:prstGeom prst="rect">
            <a:avLst/>
          </a:prstGeom>
        </p:spPr>
      </p:pic>
      <p:pic>
        <p:nvPicPr>
          <p:cNvPr id="11" name="Picture 10" descr="A close up of a rock&#10;&#10;Description automatically generated">
            <a:extLst>
              <a:ext uri="{FF2B5EF4-FFF2-40B4-BE49-F238E27FC236}">
                <a16:creationId xmlns:a16="http://schemas.microsoft.com/office/drawing/2014/main" id="{6AB07131-AC08-4A8F-8192-BFA75F16B6F7}"/>
              </a:ext>
            </a:extLst>
          </p:cNvPr>
          <p:cNvPicPr>
            <a:picLocks noChangeAspect="1"/>
          </p:cNvPicPr>
          <p:nvPr/>
        </p:nvPicPr>
        <p:blipFill>
          <a:blip r:embed="rId4"/>
          <a:stretch>
            <a:fillRect/>
          </a:stretch>
        </p:blipFill>
        <p:spPr>
          <a:xfrm>
            <a:off x="8524888" y="2653699"/>
            <a:ext cx="1989575" cy="1989575"/>
          </a:xfrm>
          <a:prstGeom prst="rect">
            <a:avLst/>
          </a:prstGeom>
        </p:spPr>
      </p:pic>
      <p:pic>
        <p:nvPicPr>
          <p:cNvPr id="12" name="Picture 11" descr="A close up of a rock&#10;&#10;Description automatically generated">
            <a:extLst>
              <a:ext uri="{FF2B5EF4-FFF2-40B4-BE49-F238E27FC236}">
                <a16:creationId xmlns:a16="http://schemas.microsoft.com/office/drawing/2014/main" id="{586FA5AA-EFCC-46EA-AE43-981A368D15AC}"/>
              </a:ext>
            </a:extLst>
          </p:cNvPr>
          <p:cNvPicPr>
            <a:picLocks noChangeAspect="1"/>
          </p:cNvPicPr>
          <p:nvPr/>
        </p:nvPicPr>
        <p:blipFill>
          <a:blip r:embed="rId4"/>
          <a:stretch>
            <a:fillRect/>
          </a:stretch>
        </p:blipFill>
        <p:spPr>
          <a:xfrm>
            <a:off x="10551621" y="3527354"/>
            <a:ext cx="1003352" cy="1003352"/>
          </a:xfrm>
          <a:prstGeom prst="rect">
            <a:avLst/>
          </a:prstGeom>
        </p:spPr>
      </p:pic>
      <p:sp>
        <p:nvSpPr>
          <p:cNvPr id="13" name="TextBox 12">
            <a:extLst>
              <a:ext uri="{FF2B5EF4-FFF2-40B4-BE49-F238E27FC236}">
                <a16:creationId xmlns:a16="http://schemas.microsoft.com/office/drawing/2014/main" id="{2EB10364-255E-42E8-A160-469DBCF54B74}"/>
              </a:ext>
            </a:extLst>
          </p:cNvPr>
          <p:cNvSpPr txBox="1"/>
          <p:nvPr/>
        </p:nvSpPr>
        <p:spPr>
          <a:xfrm>
            <a:off x="2946160" y="4530706"/>
            <a:ext cx="540533" cy="369332"/>
          </a:xfrm>
          <a:prstGeom prst="rect">
            <a:avLst/>
          </a:prstGeom>
          <a:noFill/>
        </p:spPr>
        <p:txBody>
          <a:bodyPr wrap="none" rtlCol="0">
            <a:spAutoFit/>
          </a:bodyPr>
          <a:lstStyle/>
          <a:p>
            <a:r>
              <a:rPr lang="en-US" dirty="0"/>
              <a:t>PPP</a:t>
            </a:r>
          </a:p>
        </p:txBody>
      </p:sp>
      <p:sp>
        <p:nvSpPr>
          <p:cNvPr id="14" name="TextBox 13">
            <a:extLst>
              <a:ext uri="{FF2B5EF4-FFF2-40B4-BE49-F238E27FC236}">
                <a16:creationId xmlns:a16="http://schemas.microsoft.com/office/drawing/2014/main" id="{383148ED-80BE-48BF-B7FC-87656113D80D}"/>
              </a:ext>
            </a:extLst>
          </p:cNvPr>
          <p:cNvSpPr txBox="1"/>
          <p:nvPr/>
        </p:nvSpPr>
        <p:spPr>
          <a:xfrm>
            <a:off x="5567376" y="4705813"/>
            <a:ext cx="595035" cy="369332"/>
          </a:xfrm>
          <a:prstGeom prst="rect">
            <a:avLst/>
          </a:prstGeom>
          <a:noFill/>
        </p:spPr>
        <p:txBody>
          <a:bodyPr wrap="none" rtlCol="0">
            <a:spAutoFit/>
          </a:bodyPr>
          <a:lstStyle/>
          <a:p>
            <a:r>
              <a:rPr lang="en-US" dirty="0"/>
              <a:t>EIDL</a:t>
            </a:r>
          </a:p>
        </p:txBody>
      </p:sp>
      <p:sp>
        <p:nvSpPr>
          <p:cNvPr id="15" name="TextBox 14">
            <a:extLst>
              <a:ext uri="{FF2B5EF4-FFF2-40B4-BE49-F238E27FC236}">
                <a16:creationId xmlns:a16="http://schemas.microsoft.com/office/drawing/2014/main" id="{56BFC4D5-0293-48E2-A06D-7C6F7EF2ED07}"/>
              </a:ext>
            </a:extLst>
          </p:cNvPr>
          <p:cNvSpPr txBox="1"/>
          <p:nvPr/>
        </p:nvSpPr>
        <p:spPr>
          <a:xfrm>
            <a:off x="7418130" y="4756064"/>
            <a:ext cx="543290" cy="369332"/>
          </a:xfrm>
          <a:prstGeom prst="rect">
            <a:avLst/>
          </a:prstGeom>
          <a:noFill/>
        </p:spPr>
        <p:txBody>
          <a:bodyPr wrap="none" rtlCol="0">
            <a:spAutoFit/>
          </a:bodyPr>
          <a:lstStyle/>
          <a:p>
            <a:r>
              <a:rPr lang="en-US" dirty="0"/>
              <a:t>ERC</a:t>
            </a:r>
          </a:p>
        </p:txBody>
      </p:sp>
      <p:sp>
        <p:nvSpPr>
          <p:cNvPr id="17" name="TextBox 16">
            <a:extLst>
              <a:ext uri="{FF2B5EF4-FFF2-40B4-BE49-F238E27FC236}">
                <a16:creationId xmlns:a16="http://schemas.microsoft.com/office/drawing/2014/main" id="{CAA9C789-5E30-4CBF-9B62-6F5F8891C511}"/>
              </a:ext>
            </a:extLst>
          </p:cNvPr>
          <p:cNvSpPr txBox="1"/>
          <p:nvPr/>
        </p:nvSpPr>
        <p:spPr>
          <a:xfrm>
            <a:off x="8633107" y="4756311"/>
            <a:ext cx="1783169" cy="369332"/>
          </a:xfrm>
          <a:prstGeom prst="rect">
            <a:avLst/>
          </a:prstGeom>
          <a:noFill/>
        </p:spPr>
        <p:txBody>
          <a:bodyPr wrap="square" rtlCol="0">
            <a:spAutoFit/>
          </a:bodyPr>
          <a:lstStyle/>
          <a:p>
            <a:r>
              <a:rPr lang="en-US" dirty="0"/>
              <a:t>Unemployment</a:t>
            </a:r>
          </a:p>
        </p:txBody>
      </p:sp>
      <p:sp>
        <p:nvSpPr>
          <p:cNvPr id="18" name="TextBox 17">
            <a:extLst>
              <a:ext uri="{FF2B5EF4-FFF2-40B4-BE49-F238E27FC236}">
                <a16:creationId xmlns:a16="http://schemas.microsoft.com/office/drawing/2014/main" id="{5F509D24-C5DA-4A8A-8BCC-3AE56639ABD5}"/>
              </a:ext>
            </a:extLst>
          </p:cNvPr>
          <p:cNvSpPr txBox="1"/>
          <p:nvPr/>
        </p:nvSpPr>
        <p:spPr>
          <a:xfrm>
            <a:off x="10485563" y="4671946"/>
            <a:ext cx="1220783" cy="646331"/>
          </a:xfrm>
          <a:prstGeom prst="rect">
            <a:avLst/>
          </a:prstGeom>
          <a:noFill/>
        </p:spPr>
        <p:txBody>
          <a:bodyPr wrap="none" rtlCol="0">
            <a:spAutoFit/>
          </a:bodyPr>
          <a:lstStyle/>
          <a:p>
            <a:r>
              <a:rPr lang="en-US" dirty="0"/>
              <a:t>Payroll Tax </a:t>
            </a:r>
          </a:p>
          <a:p>
            <a:pPr algn="ctr"/>
            <a:r>
              <a:rPr lang="en-US" dirty="0"/>
              <a:t>Holiday</a:t>
            </a:r>
          </a:p>
        </p:txBody>
      </p:sp>
    </p:spTree>
    <p:extLst>
      <p:ext uri="{BB962C8B-B14F-4D97-AF65-F5344CB8AC3E}">
        <p14:creationId xmlns:p14="http://schemas.microsoft.com/office/powerpoint/2010/main" val="3679450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24000" y="1122362"/>
            <a:ext cx="8973671" cy="4135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3999" y="1122363"/>
            <a:ext cx="10245753" cy="974885"/>
          </a:xfrm>
        </p:spPr>
        <p:txBody>
          <a:bodyPr>
            <a:normAutofit/>
          </a:bodyPr>
          <a:lstStyle/>
          <a:p>
            <a:r>
              <a:rPr lang="en-US" sz="4400" b="1" dirty="0"/>
              <a:t>Business</a:t>
            </a:r>
          </a:p>
        </p:txBody>
      </p:sp>
      <p:pic>
        <p:nvPicPr>
          <p:cNvPr id="7" name="Picture 6" descr="A close up of a rock&#10;&#10;Description automatically generated">
            <a:extLst>
              <a:ext uri="{FF2B5EF4-FFF2-40B4-BE49-F238E27FC236}">
                <a16:creationId xmlns:a16="http://schemas.microsoft.com/office/drawing/2014/main" id="{EC9B9923-9BE1-4017-A33A-685E22F917F7}"/>
              </a:ext>
            </a:extLst>
          </p:cNvPr>
          <p:cNvPicPr>
            <a:picLocks noChangeAspect="1"/>
          </p:cNvPicPr>
          <p:nvPr/>
        </p:nvPicPr>
        <p:blipFill>
          <a:blip r:embed="rId3"/>
          <a:stretch>
            <a:fillRect/>
          </a:stretch>
        </p:blipFill>
        <p:spPr>
          <a:xfrm>
            <a:off x="2457606" y="2573322"/>
            <a:ext cx="3139474" cy="2013358"/>
          </a:xfrm>
          <a:prstGeom prst="rect">
            <a:avLst/>
          </a:prstGeom>
        </p:spPr>
      </p:pic>
      <p:pic>
        <p:nvPicPr>
          <p:cNvPr id="13" name="Picture 12" descr="A close up of a rock&#10;&#10;Description automatically generated">
            <a:extLst>
              <a:ext uri="{FF2B5EF4-FFF2-40B4-BE49-F238E27FC236}">
                <a16:creationId xmlns:a16="http://schemas.microsoft.com/office/drawing/2014/main" id="{33DAC693-7B9B-42AA-A95B-0C92856900F6}"/>
              </a:ext>
            </a:extLst>
          </p:cNvPr>
          <p:cNvPicPr>
            <a:picLocks noChangeAspect="1"/>
          </p:cNvPicPr>
          <p:nvPr/>
        </p:nvPicPr>
        <p:blipFill>
          <a:blip r:embed="rId4"/>
          <a:stretch>
            <a:fillRect/>
          </a:stretch>
        </p:blipFill>
        <p:spPr>
          <a:xfrm>
            <a:off x="6982452" y="2490675"/>
            <a:ext cx="3515219" cy="2155675"/>
          </a:xfrm>
          <a:prstGeom prst="rect">
            <a:avLst/>
          </a:prstGeom>
        </p:spPr>
      </p:pic>
    </p:spTree>
    <p:extLst>
      <p:ext uri="{BB962C8B-B14F-4D97-AF65-F5344CB8AC3E}">
        <p14:creationId xmlns:p14="http://schemas.microsoft.com/office/powerpoint/2010/main" val="1987470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24000" y="1122362"/>
            <a:ext cx="8973671" cy="4135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3999" y="1122363"/>
            <a:ext cx="4572001" cy="974885"/>
          </a:xfrm>
        </p:spPr>
        <p:txBody>
          <a:bodyPr>
            <a:normAutofit/>
          </a:bodyPr>
          <a:lstStyle/>
          <a:p>
            <a:r>
              <a:rPr lang="en-US" sz="4400" b="1" dirty="0"/>
              <a:t>PPP</a:t>
            </a:r>
          </a:p>
        </p:txBody>
      </p:sp>
      <p:sp>
        <p:nvSpPr>
          <p:cNvPr id="3" name="Subtitle 2"/>
          <p:cNvSpPr>
            <a:spLocks noGrp="1"/>
          </p:cNvSpPr>
          <p:nvPr>
            <p:ph type="subTitle" idx="1"/>
          </p:nvPr>
        </p:nvSpPr>
        <p:spPr>
          <a:xfrm>
            <a:off x="1524000" y="2097248"/>
            <a:ext cx="4809688" cy="3160552"/>
          </a:xfrm>
        </p:spPr>
        <p:txBody>
          <a:bodyPr>
            <a:normAutofit/>
          </a:bodyPr>
          <a:lstStyle/>
          <a:p>
            <a:r>
              <a:rPr lang="en-US" dirty="0"/>
              <a:t>Currently Working </a:t>
            </a:r>
          </a:p>
          <a:p>
            <a:r>
              <a:rPr lang="en-US" dirty="0"/>
              <a:t>(Essential Service)</a:t>
            </a:r>
          </a:p>
          <a:p>
            <a:endParaRPr lang="en-US" dirty="0"/>
          </a:p>
          <a:p>
            <a:r>
              <a:rPr lang="en-US" dirty="0"/>
              <a:t>High Average Wage</a:t>
            </a:r>
          </a:p>
          <a:p>
            <a:endParaRPr lang="en-US" dirty="0"/>
          </a:p>
          <a:p>
            <a:r>
              <a:rPr lang="en-US" dirty="0"/>
              <a:t>Enterprise Operation (Larger Payroll) </a:t>
            </a:r>
          </a:p>
          <a:p>
            <a:endParaRPr lang="en-US" dirty="0"/>
          </a:p>
          <a:p>
            <a:endParaRPr lang="en-US" dirty="0"/>
          </a:p>
          <a:p>
            <a:endParaRPr lang="en-US" dirty="0"/>
          </a:p>
        </p:txBody>
      </p:sp>
      <p:sp>
        <p:nvSpPr>
          <p:cNvPr id="5" name="Title 1">
            <a:extLst>
              <a:ext uri="{FF2B5EF4-FFF2-40B4-BE49-F238E27FC236}">
                <a16:creationId xmlns:a16="http://schemas.microsoft.com/office/drawing/2014/main" id="{93AF412D-8983-46D1-963B-9C1629E4F107}"/>
              </a:ext>
            </a:extLst>
          </p:cNvPr>
          <p:cNvSpPr txBox="1">
            <a:spLocks/>
          </p:cNvSpPr>
          <p:nvPr/>
        </p:nvSpPr>
        <p:spPr>
          <a:xfrm>
            <a:off x="6129679" y="1122363"/>
            <a:ext cx="4572001" cy="974885"/>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t>EIDL + ERC + Unemployment </a:t>
            </a:r>
          </a:p>
        </p:txBody>
      </p:sp>
      <p:sp>
        <p:nvSpPr>
          <p:cNvPr id="6" name="Subtitle 2">
            <a:extLst>
              <a:ext uri="{FF2B5EF4-FFF2-40B4-BE49-F238E27FC236}">
                <a16:creationId xmlns:a16="http://schemas.microsoft.com/office/drawing/2014/main" id="{E0EF10BC-B4FD-4A78-A950-DEF7315584F6}"/>
              </a:ext>
            </a:extLst>
          </p:cNvPr>
          <p:cNvSpPr txBox="1">
            <a:spLocks/>
          </p:cNvSpPr>
          <p:nvPr/>
        </p:nvSpPr>
        <p:spPr>
          <a:xfrm>
            <a:off x="6096000" y="2097248"/>
            <a:ext cx="4809688" cy="31605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dirty="0"/>
              <a:t>No Employees (Think Real Estate)</a:t>
            </a:r>
          </a:p>
          <a:p>
            <a:r>
              <a:rPr lang="en-US" dirty="0"/>
              <a:t>Summer Seasonal</a:t>
            </a:r>
          </a:p>
          <a:p>
            <a:r>
              <a:rPr lang="en-US" dirty="0"/>
              <a:t>High Turnover</a:t>
            </a:r>
          </a:p>
          <a:p>
            <a:r>
              <a:rPr lang="en-US" dirty="0"/>
              <a:t>Lower Average Wages</a:t>
            </a:r>
          </a:p>
          <a:p>
            <a:r>
              <a:rPr lang="en-US" dirty="0"/>
              <a:t>Lower Benefits</a:t>
            </a:r>
          </a:p>
          <a:p>
            <a:r>
              <a:rPr lang="en-US" dirty="0"/>
              <a:t>Smaller Number of Employees</a:t>
            </a:r>
          </a:p>
          <a:p>
            <a:endParaRPr lang="en-US" dirty="0"/>
          </a:p>
        </p:txBody>
      </p:sp>
    </p:spTree>
    <p:extLst>
      <p:ext uri="{BB962C8B-B14F-4D97-AF65-F5344CB8AC3E}">
        <p14:creationId xmlns:p14="http://schemas.microsoft.com/office/powerpoint/2010/main" val="2359719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24000" y="1122362"/>
            <a:ext cx="8973671" cy="4135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3999" y="1122363"/>
            <a:ext cx="10245753" cy="974885"/>
          </a:xfrm>
        </p:spPr>
        <p:txBody>
          <a:bodyPr>
            <a:normAutofit fontScale="90000"/>
          </a:bodyPr>
          <a:lstStyle/>
          <a:p>
            <a:r>
              <a:rPr lang="en-US" sz="4400" b="1" dirty="0"/>
              <a:t>Payroll Protection Program – Intent of Program</a:t>
            </a:r>
          </a:p>
        </p:txBody>
      </p:sp>
      <p:sp>
        <p:nvSpPr>
          <p:cNvPr id="3" name="Subtitle 2"/>
          <p:cNvSpPr>
            <a:spLocks noGrp="1"/>
          </p:cNvSpPr>
          <p:nvPr>
            <p:ph type="subTitle" idx="1"/>
          </p:nvPr>
        </p:nvSpPr>
        <p:spPr>
          <a:xfrm>
            <a:off x="1524000" y="2097248"/>
            <a:ext cx="10245754" cy="3160552"/>
          </a:xfrm>
        </p:spPr>
        <p:txBody>
          <a:bodyPr>
            <a:normAutofit/>
          </a:bodyPr>
          <a:lstStyle/>
          <a:p>
            <a:endParaRPr lang="en-US" dirty="0"/>
          </a:p>
          <a:p>
            <a:r>
              <a:rPr lang="en-US" dirty="0"/>
              <a:t>Not really for the business – For the Employee</a:t>
            </a:r>
          </a:p>
          <a:p>
            <a:r>
              <a:rPr lang="en-US" dirty="0"/>
              <a:t>Benefit for unemployment agency</a:t>
            </a:r>
          </a:p>
          <a:p>
            <a:r>
              <a:rPr lang="en-US" dirty="0"/>
              <a:t>GOAL is to get employees back on payroll (even if it doesn’t make sense to)</a:t>
            </a:r>
          </a:p>
          <a:p>
            <a:r>
              <a:rPr lang="en-US" dirty="0"/>
              <a:t>(i.e. at home due to Stay Safe Stay Home Order)</a:t>
            </a:r>
          </a:p>
          <a:p>
            <a:r>
              <a:rPr lang="en-US" dirty="0"/>
              <a:t>Maintains “Same As Usual for Employees”</a:t>
            </a:r>
          </a:p>
          <a:p>
            <a:endParaRPr lang="en-US" dirty="0"/>
          </a:p>
          <a:p>
            <a:endParaRPr lang="en-US" dirty="0"/>
          </a:p>
        </p:txBody>
      </p:sp>
    </p:spTree>
    <p:extLst>
      <p:ext uri="{BB962C8B-B14F-4D97-AF65-F5344CB8AC3E}">
        <p14:creationId xmlns:p14="http://schemas.microsoft.com/office/powerpoint/2010/main" val="1530414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24000" y="1122362"/>
            <a:ext cx="8973671" cy="4135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3999" y="1122363"/>
            <a:ext cx="10245753" cy="974885"/>
          </a:xfrm>
        </p:spPr>
        <p:txBody>
          <a:bodyPr>
            <a:normAutofit fontScale="90000"/>
          </a:bodyPr>
          <a:lstStyle/>
          <a:p>
            <a:r>
              <a:rPr lang="en-US" sz="4400" b="1" dirty="0"/>
              <a:t>Payroll Protection Program – How to Calculate</a:t>
            </a:r>
          </a:p>
        </p:txBody>
      </p:sp>
      <p:sp>
        <p:nvSpPr>
          <p:cNvPr id="3" name="Subtitle 2"/>
          <p:cNvSpPr>
            <a:spLocks noGrp="1"/>
          </p:cNvSpPr>
          <p:nvPr>
            <p:ph type="subTitle" idx="1"/>
          </p:nvPr>
        </p:nvSpPr>
        <p:spPr>
          <a:xfrm>
            <a:off x="1524000" y="2097248"/>
            <a:ext cx="10245754" cy="3160552"/>
          </a:xfrm>
        </p:spPr>
        <p:txBody>
          <a:bodyPr>
            <a:normAutofit/>
          </a:bodyPr>
          <a:lstStyle/>
          <a:p>
            <a:endParaRPr lang="en-US" dirty="0"/>
          </a:p>
          <a:p>
            <a:r>
              <a:rPr lang="en-US" dirty="0"/>
              <a:t>Your Bank is the end say on guidance used</a:t>
            </a:r>
          </a:p>
          <a:p>
            <a:endParaRPr lang="en-US" dirty="0"/>
          </a:p>
          <a:p>
            <a:r>
              <a:rPr lang="en-US" dirty="0"/>
              <a:t>GROSS Wages + Employer Health + Employer Retirement + Employer State</a:t>
            </a:r>
          </a:p>
          <a:p>
            <a:endParaRPr lang="en-US" dirty="0"/>
          </a:p>
        </p:txBody>
      </p:sp>
    </p:spTree>
    <p:extLst>
      <p:ext uri="{BB962C8B-B14F-4D97-AF65-F5344CB8AC3E}">
        <p14:creationId xmlns:p14="http://schemas.microsoft.com/office/powerpoint/2010/main" val="40661842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919</TotalTime>
  <Words>883</Words>
  <Application>Microsoft Office PowerPoint</Application>
  <PresentationFormat>Widescreen</PresentationFormat>
  <Paragraphs>158</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Alphabet Soup PPP / EIDL / ERC</vt:lpstr>
      <vt:lpstr>The information on this webinar is general information and should not be viewed as applicable to your individual situation and/or circumstance.  We recommend that if you have questions on your individual situation that you follow up with either your attorney or specific accountant.    Please also understand that the information that we are providing is extremely fluid, is changing on a daily basis, and often getting superseded.  What we present here today may very likely be irrelevant or incorrect tomorrow.  As such, please know that it is only accurate as of today (certainly not going forward) and that even as of today the information is only our best understanding based on how we have reviewed/interpreted the information. </vt:lpstr>
      <vt:lpstr>General Update</vt:lpstr>
      <vt:lpstr>PowerPoint Presentation</vt:lpstr>
      <vt:lpstr>Business Incentives</vt:lpstr>
      <vt:lpstr>Business</vt:lpstr>
      <vt:lpstr>PPP</vt:lpstr>
      <vt:lpstr>Payroll Protection Program – Intent of Program</vt:lpstr>
      <vt:lpstr>Payroll Protection Program – How to Calculate</vt:lpstr>
      <vt:lpstr>Payroll Protection Program</vt:lpstr>
      <vt:lpstr>Payroll Protection Program – How to Calculate</vt:lpstr>
      <vt:lpstr>Payroll Protection Program – How to Calculate</vt:lpstr>
      <vt:lpstr>Payroll Protection Program – How to Calculate</vt:lpstr>
      <vt:lpstr>Payroll Protection Program – How to Calculate</vt:lpstr>
      <vt:lpstr>Payroll Protection Program</vt:lpstr>
      <vt:lpstr>Payroll Protection Program – Know Uses</vt:lpstr>
      <vt:lpstr>Payroll Protection Program</vt:lpstr>
      <vt:lpstr>Payroll Protection Program</vt:lpstr>
      <vt:lpstr>PowerPoint Presentation</vt:lpstr>
      <vt:lpstr>Economic Injury Disaster Loan</vt:lpstr>
      <vt:lpstr>Business – Economic Injury Disaster Grant</vt:lpstr>
      <vt:lpstr>Business – Employee Retention Credit</vt:lpstr>
      <vt:lpstr>Business – Employee Retention Credit</vt:lpstr>
      <vt:lpstr>Business – Adding The Pile Up</vt:lpstr>
      <vt:lpstr>Business – Adding The Pile Up</vt:lpstr>
      <vt:lpstr>Business – Adding The Pile Up</vt:lpstr>
      <vt:lpstr>PowerPoint Presentation</vt:lpstr>
      <vt:lpstr>Business – One More Example</vt:lpstr>
      <vt:lpstr>Business – One More Example</vt:lpstr>
      <vt:lpstr>Unemployment</vt:lpstr>
      <vt:lpstr>Looking Ahead</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Yezbak</dc:creator>
  <cp:lastModifiedBy>Jonathon Sluis</cp:lastModifiedBy>
  <cp:revision>36</cp:revision>
  <cp:lastPrinted>2020-03-31T19:11:21Z</cp:lastPrinted>
  <dcterms:created xsi:type="dcterms:W3CDTF">2018-10-31T14:42:40Z</dcterms:created>
  <dcterms:modified xsi:type="dcterms:W3CDTF">2020-04-07T15:36:25Z</dcterms:modified>
</cp:coreProperties>
</file>